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7" r:id="rId3"/>
    <p:sldId id="258" r:id="rId4"/>
    <p:sldId id="260" r:id="rId5"/>
    <p:sldId id="263" r:id="rId6"/>
    <p:sldId id="265" r:id="rId7"/>
    <p:sldId id="264" r:id="rId8"/>
    <p:sldId id="266" r:id="rId9"/>
    <p:sldId id="302" r:id="rId10"/>
    <p:sldId id="303" r:id="rId11"/>
    <p:sldId id="269" r:id="rId12"/>
    <p:sldId id="290" r:id="rId13"/>
    <p:sldId id="308" r:id="rId14"/>
    <p:sldId id="291" r:id="rId15"/>
    <p:sldId id="293" r:id="rId16"/>
    <p:sldId id="261" r:id="rId17"/>
    <p:sldId id="296" r:id="rId18"/>
    <p:sldId id="297" r:id="rId19"/>
    <p:sldId id="274" r:id="rId20"/>
    <p:sldId id="298" r:id="rId21"/>
    <p:sldId id="276" r:id="rId22"/>
    <p:sldId id="299" r:id="rId23"/>
    <p:sldId id="306" r:id="rId24"/>
    <p:sldId id="271" r:id="rId25"/>
    <p:sldId id="272" r:id="rId26"/>
    <p:sldId id="268" r:id="rId27"/>
    <p:sldId id="300" r:id="rId28"/>
    <p:sldId id="301" r:id="rId29"/>
    <p:sldId id="307" r:id="rId30"/>
    <p:sldId id="309" r:id="rId31"/>
    <p:sldId id="262" r:id="rId3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84"/>
    <p:restoredTop sz="96197"/>
  </p:normalViewPr>
  <p:slideViewPr>
    <p:cSldViewPr snapToGrid="0" snapToObjects="1">
      <p:cViewPr>
        <p:scale>
          <a:sx n="123" d="100"/>
          <a:sy n="123"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2382273224936938"/>
          <c:y val="3.8131631921935243E-2"/>
          <c:w val="0.72470236278809097"/>
          <c:h val="0.80934184039032375"/>
        </c:manualLayout>
      </c:layout>
      <c:barChart>
        <c:barDir val="bar"/>
        <c:grouping val="clustered"/>
        <c:varyColors val="0"/>
        <c:ser>
          <c:idx val="0"/>
          <c:order val="0"/>
          <c:tx>
            <c:strRef>
              <c:f>Sheet1!$B$1</c:f>
              <c:strCache>
                <c:ptCount val="1"/>
                <c:pt idx="0">
                  <c:v>이용률</c:v>
                </c:pt>
              </c:strCache>
            </c:strRef>
          </c:tx>
          <c:spPr>
            <a:solidFill>
              <a:schemeClr val="accent3"/>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4321-6941-BF92-AB145D632493}"/>
              </c:ext>
            </c:extLst>
          </c:dPt>
          <c:dLbls>
            <c:spPr>
              <a:noFill/>
              <a:ln>
                <a:noFill/>
              </a:ln>
              <a:effectLst/>
            </c:spPr>
            <c:txPr>
              <a:bodyPr rot="0" spcFirstLastPara="1" vertOverflow="ellipsis" vert="horz" wrap="square" anchor="ctr" anchorCtr="1"/>
              <a:lstStyle/>
              <a:p>
                <a:pPr>
                  <a:defRPr sz="1197" b="0" i="0" u="none" strike="noStrike" kern="1200" spc="300" baseline="0">
                    <a:solidFill>
                      <a:schemeClr val="tx1">
                        <a:lumMod val="75000"/>
                        <a:lumOff val="25000"/>
                      </a:schemeClr>
                    </a:solidFill>
                    <a:latin typeface="Apple SD Gothic Neo" panose="02000300000000000000" pitchFamily="2" charset="-127"/>
                    <a:ea typeface="Apple SD Gothic Neo" panose="02000300000000000000" pitchFamily="2" charset="-127"/>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한국</c:v>
                </c:pt>
                <c:pt idx="1">
                  <c:v>캐나다</c:v>
                </c:pt>
                <c:pt idx="2">
                  <c:v>미국</c:v>
                </c:pt>
                <c:pt idx="3">
                  <c:v>벨기에</c:v>
                </c:pt>
                <c:pt idx="4">
                  <c:v>뉴질랜드</c:v>
                </c:pt>
                <c:pt idx="5">
                  <c:v>스페인</c:v>
                </c:pt>
                <c:pt idx="6">
                  <c:v>호주</c:v>
                </c:pt>
                <c:pt idx="7">
                  <c:v>일본</c:v>
                </c:pt>
              </c:strCache>
            </c:strRef>
          </c:cat>
          <c:val>
            <c:numRef>
              <c:f>Sheet1!$B$2:$B$9</c:f>
              <c:numCache>
                <c:formatCode>General</c:formatCode>
                <c:ptCount val="8"/>
                <c:pt idx="0">
                  <c:v>22.2</c:v>
                </c:pt>
                <c:pt idx="1">
                  <c:v>46.5</c:v>
                </c:pt>
                <c:pt idx="2">
                  <c:v>43.1</c:v>
                </c:pt>
                <c:pt idx="3">
                  <c:v>39.5</c:v>
                </c:pt>
                <c:pt idx="4">
                  <c:v>38.9</c:v>
                </c:pt>
                <c:pt idx="5">
                  <c:v>35.5</c:v>
                </c:pt>
                <c:pt idx="6">
                  <c:v>34.9</c:v>
                </c:pt>
                <c:pt idx="7">
                  <c:v>20</c:v>
                </c:pt>
              </c:numCache>
            </c:numRef>
          </c:val>
          <c:extLst>
            <c:ext xmlns:c16="http://schemas.microsoft.com/office/drawing/2014/chart" uri="{C3380CC4-5D6E-409C-BE32-E72D297353CC}">
              <c16:uniqueId val="{00000000-4321-6941-BF92-AB145D632493}"/>
            </c:ext>
          </c:extLst>
        </c:ser>
        <c:dLbls>
          <c:showLegendKey val="0"/>
          <c:showVal val="1"/>
          <c:showCatName val="0"/>
          <c:showSerName val="0"/>
          <c:showPercent val="0"/>
          <c:showBubbleSize val="0"/>
        </c:dLbls>
        <c:gapWidth val="92"/>
        <c:overlap val="-38"/>
        <c:axId val="840016543"/>
        <c:axId val="840018207"/>
      </c:barChart>
      <c:catAx>
        <c:axId val="840016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0" baseline="0">
                <a:solidFill>
                  <a:schemeClr val="tx1">
                    <a:lumMod val="65000"/>
                    <a:lumOff val="35000"/>
                  </a:schemeClr>
                </a:solidFill>
                <a:latin typeface="Apple SD Gothic Neo" panose="02000300000000000000" pitchFamily="2" charset="-127"/>
                <a:ea typeface="Apple SD Gothic Neo" panose="02000300000000000000" pitchFamily="2" charset="-127"/>
                <a:cs typeface="+mn-cs"/>
              </a:defRPr>
            </a:pPr>
            <a:endParaRPr lang="ko-KR"/>
          </a:p>
        </c:txPr>
        <c:crossAx val="840018207"/>
        <c:crosses val="autoZero"/>
        <c:auto val="1"/>
        <c:lblAlgn val="ctr"/>
        <c:lblOffset val="100"/>
        <c:noMultiLvlLbl val="0"/>
      </c:catAx>
      <c:valAx>
        <c:axId val="840018207"/>
        <c:scaling>
          <c:orientation val="minMax"/>
          <c:min val="0"/>
        </c:scaling>
        <c:delete val="1"/>
        <c:axPos val="b"/>
        <c:numFmt formatCode="General" sourceLinked="1"/>
        <c:majorTickMark val="none"/>
        <c:minorTickMark val="none"/>
        <c:tickLblPos val="nextTo"/>
        <c:crossAx val="840016543"/>
        <c:crosses val="autoZero"/>
        <c:crossBetween val="between"/>
      </c:valAx>
      <c:spPr>
        <a:noFill/>
        <a:ln w="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pc="300">
          <a:latin typeface="Apple SD Gothic Neo" panose="02000300000000000000" pitchFamily="2" charset="-127"/>
          <a:ea typeface="Apple SD Gothic Neo" panose="02000300000000000000" pitchFamily="2" charset="-127"/>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174AA-4271-1249-857E-2F9F646FC5F4}" type="datetimeFigureOut">
              <a:rPr kumimoji="1" lang="ko-KR" altLang="en-US" smtClean="0"/>
              <a:t>2022. 7. 8.</a:t>
            </a:fld>
            <a:endParaRPr kumimoji="1"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74C45-3829-AF40-ADF1-B7032A5A4A79}" type="slidenum">
              <a:rPr kumimoji="1" lang="ko-KR" altLang="en-US" smtClean="0"/>
              <a:t>‹#›</a:t>
            </a:fld>
            <a:endParaRPr kumimoji="1" lang="ko-KR" altLang="en-US"/>
          </a:p>
        </p:txBody>
      </p:sp>
    </p:spTree>
    <p:extLst>
      <p:ext uri="{BB962C8B-B14F-4D97-AF65-F5344CB8AC3E}">
        <p14:creationId xmlns:p14="http://schemas.microsoft.com/office/powerpoint/2010/main" val="185468238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Font typeface="Arial" panose="020B0604020202020204" pitchFamily="34" charset="0"/>
              <a:buChar char="•"/>
            </a:pPr>
            <a:r>
              <a:rPr lang="ko-KR" altLang="en-US" sz="1200" dirty="0"/>
              <a:t>타 </a:t>
            </a:r>
            <a:r>
              <a:rPr lang="en-US" altLang="ko-KR" sz="1200" dirty="0"/>
              <a:t>TABLE</a:t>
            </a:r>
            <a:r>
              <a:rPr lang="ko-KR" altLang="en-US" sz="1200" dirty="0"/>
              <a:t>과의 연결을 위해 자동생성 </a:t>
            </a:r>
            <a:r>
              <a:rPr lang="en-US" altLang="ko-KR" sz="1200" dirty="0"/>
              <a:t>id</a:t>
            </a:r>
            <a:r>
              <a:rPr lang="ko-KR" altLang="en-US" sz="1200" dirty="0"/>
              <a:t>에 </a:t>
            </a:r>
            <a:r>
              <a:rPr lang="en-US" altLang="ko-KR" sz="1200" dirty="0"/>
              <a:t>PK</a:t>
            </a:r>
            <a:r>
              <a:rPr lang="ko-KR" altLang="en-US" sz="1200" dirty="0"/>
              <a:t>값 부여</a:t>
            </a:r>
          </a:p>
          <a:p>
            <a:pPr>
              <a:buFont typeface="Arial" panose="020B0604020202020204" pitchFamily="34" charset="0"/>
              <a:buChar char="•"/>
            </a:pPr>
            <a:r>
              <a:rPr lang="en-US" altLang="ko-KR" sz="1200" dirty="0" err="1"/>
              <a:t>public_or_private</a:t>
            </a:r>
            <a:r>
              <a:rPr lang="en-US" altLang="ko-KR" sz="1200" dirty="0"/>
              <a:t> : </a:t>
            </a:r>
            <a:r>
              <a:rPr lang="ko-KR" altLang="en-US" sz="1200" dirty="0"/>
              <a:t>공공기관과 민간기관을 구분</a:t>
            </a:r>
            <a:br>
              <a:rPr lang="en-US" altLang="ko-KR" sz="1200" dirty="0"/>
            </a:br>
            <a:r>
              <a:rPr lang="en-US" altLang="ko-KR" sz="1200" dirty="0"/>
              <a:t>categories : </a:t>
            </a:r>
            <a:r>
              <a:rPr lang="ko-KR" altLang="en-US" sz="1200" dirty="0"/>
              <a:t>기관의 종류를 구분 </a:t>
            </a:r>
            <a:r>
              <a:rPr lang="en-US" altLang="ko-KR" sz="1200" dirty="0"/>
              <a:t>ex) </a:t>
            </a:r>
            <a:r>
              <a:rPr lang="ko-KR" altLang="en-US" sz="1200" dirty="0"/>
              <a:t>병원</a:t>
            </a:r>
            <a:r>
              <a:rPr lang="en-US" altLang="ko-KR" sz="1200" dirty="0"/>
              <a:t>, </a:t>
            </a:r>
            <a:r>
              <a:rPr lang="ko-KR" altLang="en-US" sz="1200" dirty="0"/>
              <a:t>복지센터</a:t>
            </a:r>
            <a:r>
              <a:rPr lang="en-US" altLang="ko-KR" sz="1200" dirty="0"/>
              <a:t>, </a:t>
            </a:r>
            <a:r>
              <a:rPr lang="ko-KR" altLang="en-US" sz="1200" dirty="0"/>
              <a:t>보건소 등</a:t>
            </a:r>
          </a:p>
          <a:p>
            <a:pPr>
              <a:buFont typeface="Arial" panose="020B0604020202020204" pitchFamily="34" charset="0"/>
              <a:buChar char="•"/>
            </a:pPr>
            <a:r>
              <a:rPr lang="en-US" altLang="ko-KR" sz="1200" dirty="0"/>
              <a:t>agency : </a:t>
            </a:r>
            <a:r>
              <a:rPr lang="ko-KR" altLang="en-US" sz="1200" dirty="0"/>
              <a:t>기관명</a:t>
            </a:r>
          </a:p>
          <a:p>
            <a:pPr>
              <a:buFont typeface="Arial" panose="020B0604020202020204" pitchFamily="34" charset="0"/>
              <a:buChar char="•"/>
            </a:pPr>
            <a:r>
              <a:rPr lang="en-US" altLang="ko-KR" sz="1200" dirty="0" err="1"/>
              <a:t>agency_email</a:t>
            </a:r>
            <a:r>
              <a:rPr lang="en-US" altLang="ko-KR" sz="1200" dirty="0"/>
              <a:t>, </a:t>
            </a:r>
            <a:r>
              <a:rPr lang="en-US" altLang="ko-KR" sz="1200" dirty="0" err="1"/>
              <a:t>agency_password</a:t>
            </a:r>
            <a:r>
              <a:rPr lang="en-US" altLang="ko-KR" sz="1200" dirty="0"/>
              <a:t> : </a:t>
            </a:r>
            <a:r>
              <a:rPr lang="ko-KR" altLang="en-US" sz="1200" dirty="0"/>
              <a:t>기관 관리자 회원정보</a:t>
            </a:r>
            <a:r>
              <a:rPr lang="en-US" altLang="ko-KR" sz="1200" dirty="0"/>
              <a:t>, </a:t>
            </a:r>
            <a:r>
              <a:rPr lang="ko-KR" altLang="en-US" sz="1200" dirty="0"/>
              <a:t>기관별로 작성된 </a:t>
            </a:r>
            <a:br>
              <a:rPr lang="en-US" altLang="ko-KR" sz="1200" dirty="0"/>
            </a:br>
            <a:r>
              <a:rPr lang="ko-KR" altLang="en-US" sz="1200" dirty="0"/>
              <a:t>게시물에 댓글을 달기 위해 </a:t>
            </a:r>
            <a:r>
              <a:rPr lang="en-US" altLang="ko-KR" sz="1200" dirty="0"/>
              <a:t>comment TABLE</a:t>
            </a:r>
            <a:r>
              <a:rPr lang="ko-KR" altLang="en-US" sz="1200" dirty="0"/>
              <a:t>과 </a:t>
            </a:r>
            <a:r>
              <a:rPr lang="en-US" altLang="ko-KR" sz="1200" dirty="0"/>
              <a:t>JOIN</a:t>
            </a:r>
          </a:p>
          <a:p>
            <a:pPr>
              <a:buFont typeface="Arial" panose="020B0604020202020204" pitchFamily="34" charset="0"/>
              <a:buChar char="•"/>
            </a:pPr>
            <a:r>
              <a:rPr lang="en-US" altLang="ko-KR" sz="1200" dirty="0"/>
              <a:t>latitude, longitude : </a:t>
            </a:r>
            <a:r>
              <a:rPr lang="ko-KR" altLang="en-US" sz="1200" dirty="0"/>
              <a:t>기관의 좌표 </a:t>
            </a:r>
            <a:r>
              <a:rPr lang="en-US" altLang="ko-KR" sz="1200" dirty="0"/>
              <a:t>; folium</a:t>
            </a:r>
            <a:r>
              <a:rPr lang="ko-KR" altLang="en-US" sz="1200" dirty="0"/>
              <a:t>을 이용해 시각화 된 지도에 </a:t>
            </a:r>
            <a:br>
              <a:rPr lang="en-US" altLang="ko-KR" sz="1200" dirty="0"/>
            </a:br>
            <a:r>
              <a:rPr lang="ko-KR" altLang="en-US" sz="1200" dirty="0"/>
              <a:t>마커 추가</a:t>
            </a:r>
            <a:br>
              <a:rPr lang="en-US" altLang="ko-KR" sz="1200" dirty="0"/>
            </a:br>
            <a:r>
              <a:rPr lang="en-US" altLang="ko-KR" sz="1200" dirty="0" err="1"/>
              <a:t>phone_numbers</a:t>
            </a:r>
            <a:r>
              <a:rPr lang="en-US" altLang="ko-KR" sz="1200" dirty="0"/>
              <a:t> : </a:t>
            </a:r>
            <a:r>
              <a:rPr lang="ko-KR" altLang="en-US" sz="1200" dirty="0"/>
              <a:t>기관 전화번호</a:t>
            </a:r>
          </a:p>
          <a:p>
            <a:pPr>
              <a:buFont typeface="Arial" panose="020B0604020202020204" pitchFamily="34" charset="0"/>
              <a:buChar char="•"/>
            </a:pPr>
            <a:r>
              <a:rPr lang="en-US" altLang="ko-KR" sz="1200" dirty="0"/>
              <a:t>introductions : </a:t>
            </a:r>
            <a:r>
              <a:rPr lang="ko-KR" altLang="en-US" sz="1200" dirty="0"/>
              <a:t>기관 </a:t>
            </a:r>
            <a:r>
              <a:rPr lang="ko-KR" altLang="en-US" sz="1200" dirty="0" err="1"/>
              <a:t>소개글</a:t>
            </a:r>
            <a:endParaRPr lang="ko-KR" altLang="en-US" sz="1200" dirty="0"/>
          </a:p>
          <a:p>
            <a:pPr>
              <a:buFont typeface="Arial" panose="020B0604020202020204" pitchFamily="34" charset="0"/>
              <a:buChar char="•"/>
            </a:pPr>
            <a:r>
              <a:rPr lang="en-US" altLang="ko-KR" sz="1200" dirty="0"/>
              <a:t>folium</a:t>
            </a:r>
            <a:r>
              <a:rPr lang="ko-KR" altLang="en-US" sz="1200" dirty="0"/>
              <a:t>을 이용해 지도를 시각화 한 후</a:t>
            </a:r>
            <a:r>
              <a:rPr lang="en-US" altLang="ko-KR" sz="1200" dirty="0"/>
              <a:t>, </a:t>
            </a:r>
            <a:r>
              <a:rPr lang="en-US" altLang="ko-KR" sz="1200" dirty="0" err="1"/>
              <a:t>MentalServiceLocation</a:t>
            </a:r>
            <a:r>
              <a:rPr lang="en-US" altLang="ko-KR" sz="1200" dirty="0"/>
              <a:t> TABLE</a:t>
            </a:r>
            <a:r>
              <a:rPr lang="ko-KR" altLang="en-US" sz="1200" dirty="0"/>
              <a:t>에 </a:t>
            </a:r>
            <a:br>
              <a:rPr lang="en-US" altLang="ko-KR" sz="1200" dirty="0"/>
            </a:br>
            <a:r>
              <a:rPr lang="ko-KR" altLang="en-US" sz="1200" dirty="0"/>
              <a:t>저장된 데이터들을 위도</a:t>
            </a:r>
            <a:r>
              <a:rPr lang="en-US" altLang="ko-KR" sz="1200" dirty="0"/>
              <a:t>, </a:t>
            </a:r>
            <a:r>
              <a:rPr lang="ko-KR" altLang="en-US" sz="1200" dirty="0"/>
              <a:t>경도를 추적하여 </a:t>
            </a:r>
            <a:r>
              <a:rPr lang="ko-KR" altLang="en-US" sz="1200" dirty="0" err="1"/>
              <a:t>마커형식으로</a:t>
            </a:r>
            <a:r>
              <a:rPr lang="ko-KR" altLang="en-US" sz="1200" dirty="0"/>
              <a:t> 시각화 후 </a:t>
            </a:r>
            <a:br>
              <a:rPr lang="en-US" altLang="ko-KR" sz="1200" dirty="0"/>
            </a:br>
            <a:r>
              <a:rPr lang="ko-KR" altLang="en-US" sz="1200" dirty="0"/>
              <a:t>마커 </a:t>
            </a:r>
            <a:r>
              <a:rPr lang="ko-KR" altLang="en-US" sz="1200" dirty="0" err="1"/>
              <a:t>온클릭시</a:t>
            </a:r>
            <a:r>
              <a:rPr lang="ko-KR" altLang="en-US" sz="1200" dirty="0"/>
              <a:t> 기관명</a:t>
            </a:r>
            <a:r>
              <a:rPr lang="en-US" altLang="ko-KR" sz="1200" dirty="0"/>
              <a:t>, </a:t>
            </a:r>
            <a:r>
              <a:rPr lang="ko-KR" altLang="en-US" sz="1200" dirty="0"/>
              <a:t>기관주소 출력</a:t>
            </a:r>
            <a:endParaRPr lang="en-US" altLang="ko-KR" sz="1100" dirty="0"/>
          </a:p>
          <a:p>
            <a:pPr>
              <a:buFont typeface="Arial" panose="020B0604020202020204" pitchFamily="34" charset="0"/>
              <a:buChar char="•"/>
            </a:pPr>
            <a:endParaRPr lang="en-US" altLang="ko-KR" sz="1100" dirty="0"/>
          </a:p>
          <a:p>
            <a:pPr>
              <a:buFont typeface="Arial" panose="020B0604020202020204" pitchFamily="34" charset="0"/>
              <a:buChar char="•"/>
            </a:pPr>
            <a:r>
              <a:rPr lang="en-US" altLang="ko-KR" dirty="0"/>
              <a:t> </a:t>
            </a:r>
            <a:r>
              <a:rPr lang="en-US" altLang="ko-KR" dirty="0" err="1"/>
              <a:t>MentalServiceLocation</a:t>
            </a:r>
            <a:r>
              <a:rPr lang="en-US" altLang="ko-KR" dirty="0"/>
              <a:t> TABLE</a:t>
            </a:r>
            <a:r>
              <a:rPr lang="ko-KR" altLang="en-US" dirty="0"/>
              <a:t>에 </a:t>
            </a:r>
            <a:r>
              <a:rPr lang="ko-KR" altLang="en-US" dirty="0" err="1"/>
              <a:t>저장되어있는</a:t>
            </a:r>
            <a:r>
              <a:rPr lang="ko-KR" altLang="en-US" dirty="0"/>
              <a:t> 기관 정보 데이터 중 </a:t>
            </a:r>
            <a:br>
              <a:rPr lang="en-US" altLang="ko-KR" dirty="0"/>
            </a:br>
            <a:r>
              <a:rPr lang="ko-KR" altLang="en-US" dirty="0"/>
              <a:t>기관명</a:t>
            </a:r>
            <a:r>
              <a:rPr lang="en-US" altLang="ko-KR" dirty="0"/>
              <a:t>, </a:t>
            </a:r>
            <a:r>
              <a:rPr lang="ko-KR" altLang="en-US" dirty="0"/>
              <a:t>분류</a:t>
            </a:r>
            <a:r>
              <a:rPr lang="en-US" altLang="ko-KR" dirty="0"/>
              <a:t>, </a:t>
            </a:r>
            <a:r>
              <a:rPr lang="ko-KR" altLang="en-US" dirty="0"/>
              <a:t>주소</a:t>
            </a:r>
            <a:r>
              <a:rPr lang="en-US" altLang="ko-KR" dirty="0"/>
              <a:t>, </a:t>
            </a:r>
            <a:r>
              <a:rPr lang="ko-KR" altLang="en-US" dirty="0"/>
              <a:t>전화번호 등 클라이언트에게 필요한 정보만 </a:t>
            </a:r>
            <a:br>
              <a:rPr lang="en-US" altLang="ko-KR" dirty="0"/>
            </a:br>
            <a:r>
              <a:rPr lang="en-US" altLang="ko-KR" dirty="0"/>
              <a:t>Django</a:t>
            </a:r>
            <a:r>
              <a:rPr lang="ko-KR" altLang="en-US" dirty="0"/>
              <a:t>를 이용해 </a:t>
            </a:r>
            <a:r>
              <a:rPr lang="en-US" altLang="ko-KR" dirty="0"/>
              <a:t>list</a:t>
            </a:r>
            <a:r>
              <a:rPr lang="ko-KR" altLang="en-US" dirty="0"/>
              <a:t>로 출력</a:t>
            </a:r>
            <a:endParaRPr lang="ko-KR" altLang="en-US" sz="1200" dirty="0"/>
          </a:p>
        </p:txBody>
      </p:sp>
      <p:sp>
        <p:nvSpPr>
          <p:cNvPr id="4" name="슬라이드 번호 개체 틀 3"/>
          <p:cNvSpPr>
            <a:spLocks noGrp="1"/>
          </p:cNvSpPr>
          <p:nvPr>
            <p:ph type="sldNum" sz="quarter" idx="5"/>
          </p:nvPr>
        </p:nvSpPr>
        <p:spPr/>
        <p:txBody>
          <a:bodyPr/>
          <a:lstStyle/>
          <a:p>
            <a:fld id="{92577C18-1DC9-48EF-8EC0-95A4DF76979C}" type="slidenum">
              <a:rPr lang="ko-KR" altLang="en-US" smtClean="0"/>
              <a:t>12</a:t>
            </a:fld>
            <a:endParaRPr lang="ko-KR" altLang="en-US"/>
          </a:p>
        </p:txBody>
      </p:sp>
    </p:spTree>
    <p:extLst>
      <p:ext uri="{BB962C8B-B14F-4D97-AF65-F5344CB8AC3E}">
        <p14:creationId xmlns:p14="http://schemas.microsoft.com/office/powerpoint/2010/main" val="424539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a:xfrm>
            <a:off x="180000" y="4400550"/>
            <a:ext cx="6480000" cy="3600450"/>
          </a:xfrm>
        </p:spPr>
        <p:txBody>
          <a:bodyPr/>
          <a:lstStyle/>
          <a:p>
            <a:pPr>
              <a:buFont typeface="Arial" panose="020B0604020202020204" pitchFamily="34" charset="0"/>
              <a:buChar char="•"/>
            </a:pPr>
            <a:r>
              <a:rPr lang="en-US" altLang="ko-KR" dirty="0"/>
              <a:t>DB - </a:t>
            </a:r>
            <a:r>
              <a:rPr lang="ko-KR" altLang="en-US" dirty="0"/>
              <a:t>회원관리 </a:t>
            </a:r>
          </a:p>
          <a:p>
            <a:pPr marL="742950" lvl="1" indent="-285750">
              <a:buFont typeface="Arial" panose="020B0604020202020204" pitchFamily="34" charset="0"/>
              <a:buChar char="•"/>
            </a:pPr>
            <a:r>
              <a:rPr lang="ko-KR" altLang="en-US" dirty="0"/>
              <a:t>유저의 익명성을 보장하기 위해 닉네임을 이름</a:t>
            </a:r>
            <a:r>
              <a:rPr lang="en-US" altLang="ko-KR" dirty="0"/>
              <a:t>,</a:t>
            </a:r>
            <a:r>
              <a:rPr lang="ko-KR" altLang="en-US" dirty="0"/>
              <a:t>아이디 대신 사용하고</a:t>
            </a:r>
            <a:r>
              <a:rPr lang="en-US" altLang="ko-KR" dirty="0"/>
              <a:t>, </a:t>
            </a:r>
            <a:br>
              <a:rPr lang="en-US" altLang="ko-KR" dirty="0"/>
            </a:br>
            <a:r>
              <a:rPr lang="en-US" altLang="ko-KR" dirty="0"/>
              <a:t>unique</a:t>
            </a:r>
            <a:r>
              <a:rPr lang="ko-KR" altLang="en-US" dirty="0"/>
              <a:t>값으로 만들고 타 </a:t>
            </a:r>
            <a:r>
              <a:rPr lang="en-US" altLang="ko-KR" dirty="0"/>
              <a:t>TABLE</a:t>
            </a:r>
            <a:r>
              <a:rPr lang="ko-KR" altLang="en-US" dirty="0"/>
              <a:t>과의 연결을 위해 </a:t>
            </a:r>
            <a:r>
              <a:rPr lang="en-US" altLang="ko-KR" dirty="0"/>
              <a:t>PK</a:t>
            </a:r>
            <a:r>
              <a:rPr lang="ko-KR" altLang="en-US" dirty="0"/>
              <a:t>값 부여</a:t>
            </a:r>
            <a:endParaRPr lang="en-US" altLang="ko-KR" dirty="0"/>
          </a:p>
          <a:p>
            <a:pPr marL="742950" lvl="1" indent="-285750">
              <a:buFont typeface="Arial" panose="020B0604020202020204" pitchFamily="34" charset="0"/>
              <a:buChar char="•"/>
            </a:pPr>
            <a:endParaRPr lang="ko-KR" altLang="en-US" dirty="0"/>
          </a:p>
          <a:p>
            <a:pPr marL="742950" lvl="1" indent="-285750">
              <a:buFont typeface="Arial" panose="020B0604020202020204" pitchFamily="34" charset="0"/>
              <a:buChar char="•"/>
            </a:pPr>
            <a:r>
              <a:rPr lang="en-US" altLang="ko-KR" dirty="0" err="1"/>
              <a:t>myemail</a:t>
            </a:r>
            <a:r>
              <a:rPr lang="en-US" altLang="ko-KR" dirty="0"/>
              <a:t> : </a:t>
            </a:r>
            <a:r>
              <a:rPr lang="ko-KR" altLang="en-US" dirty="0"/>
              <a:t>유저의 이메일 주소</a:t>
            </a:r>
            <a:r>
              <a:rPr lang="en-US" altLang="ko-KR" dirty="0"/>
              <a:t>, </a:t>
            </a:r>
            <a:r>
              <a:rPr lang="en-US" altLang="ko-KR" dirty="0" err="1"/>
              <a:t>emailvalid</a:t>
            </a:r>
            <a:r>
              <a:rPr lang="en-US" altLang="ko-KR" dirty="0"/>
              <a:t> </a:t>
            </a:r>
            <a:r>
              <a:rPr lang="ko-KR" altLang="en-US" dirty="0"/>
              <a:t>걸려있어서 </a:t>
            </a:r>
            <a:r>
              <a:rPr lang="en-US" altLang="ko-KR" dirty="0"/>
              <a:t>@</a:t>
            </a:r>
            <a:r>
              <a:rPr lang="ko-KR" altLang="en-US" dirty="0"/>
              <a:t>로 이메일 유효성 검사</a:t>
            </a:r>
            <a:endParaRPr lang="en-US" altLang="ko-KR" dirty="0"/>
          </a:p>
          <a:p>
            <a:pPr marL="742950" lvl="1" indent="-285750">
              <a:buFont typeface="Arial" panose="020B0604020202020204" pitchFamily="34" charset="0"/>
              <a:buChar char="•"/>
            </a:pPr>
            <a:endParaRPr lang="ko-KR" altLang="en-US" dirty="0"/>
          </a:p>
          <a:p>
            <a:pPr marL="742950" lvl="1" indent="-285750">
              <a:buFont typeface="Arial" panose="020B0604020202020204" pitchFamily="34" charset="0"/>
              <a:buChar char="•"/>
            </a:pPr>
            <a:r>
              <a:rPr lang="en-US" altLang="ko-KR" dirty="0" err="1"/>
              <a:t>mypassword</a:t>
            </a:r>
            <a:r>
              <a:rPr lang="en-US" altLang="ko-KR" dirty="0"/>
              <a:t> : </a:t>
            </a:r>
            <a:r>
              <a:rPr lang="ko-KR" altLang="en-US" dirty="0"/>
              <a:t>유저의 비밀번호</a:t>
            </a:r>
            <a:r>
              <a:rPr lang="en-US" altLang="ko-KR" dirty="0"/>
              <a:t>, </a:t>
            </a:r>
            <a:r>
              <a:rPr lang="en-US" altLang="ko-KR" dirty="0" err="1"/>
              <a:t>make_password</a:t>
            </a:r>
            <a:r>
              <a:rPr lang="ko-KR" altLang="en-US" dirty="0"/>
              <a:t>로 암호화</a:t>
            </a:r>
            <a:endParaRPr lang="en-US" altLang="ko-KR" dirty="0"/>
          </a:p>
          <a:p>
            <a:pPr marL="742950" lvl="1" indent="-285750">
              <a:buFont typeface="Arial" panose="020B0604020202020204" pitchFamily="34" charset="0"/>
              <a:buChar char="•"/>
            </a:pPr>
            <a:endParaRPr lang="ko-KR" altLang="en-US" dirty="0"/>
          </a:p>
          <a:p>
            <a:pPr marL="742950" lvl="1" indent="-285750">
              <a:buFont typeface="Arial" panose="020B0604020202020204" pitchFamily="34" charset="0"/>
              <a:buChar char="•"/>
            </a:pPr>
            <a:r>
              <a:rPr lang="ko-KR" altLang="en-US" dirty="0"/>
              <a:t>내정보를 누르면 내가 작성한 모든 게시물을 </a:t>
            </a:r>
            <a:r>
              <a:rPr lang="en-US" altLang="ko-KR" dirty="0"/>
              <a:t>list</a:t>
            </a:r>
            <a:r>
              <a:rPr lang="ko-KR" altLang="en-US" dirty="0"/>
              <a:t>로 출력하여 시각화</a:t>
            </a:r>
          </a:p>
          <a:p>
            <a:endParaRPr lang="ko-KR" altLang="en-US" dirty="0"/>
          </a:p>
        </p:txBody>
      </p:sp>
      <p:sp>
        <p:nvSpPr>
          <p:cNvPr id="4" name="슬라이드 번호 개체 틀 3"/>
          <p:cNvSpPr>
            <a:spLocks noGrp="1"/>
          </p:cNvSpPr>
          <p:nvPr>
            <p:ph type="sldNum" sz="quarter" idx="5"/>
          </p:nvPr>
        </p:nvSpPr>
        <p:spPr/>
        <p:txBody>
          <a:bodyPr/>
          <a:lstStyle/>
          <a:p>
            <a:fld id="{92577C18-1DC9-48EF-8EC0-95A4DF76979C}" type="slidenum">
              <a:rPr lang="ko-KR" altLang="en-US" smtClean="0"/>
              <a:t>13</a:t>
            </a:fld>
            <a:endParaRPr lang="ko-KR" altLang="en-US"/>
          </a:p>
        </p:txBody>
      </p:sp>
    </p:spTree>
    <p:extLst>
      <p:ext uri="{BB962C8B-B14F-4D97-AF65-F5344CB8AC3E}">
        <p14:creationId xmlns:p14="http://schemas.microsoft.com/office/powerpoint/2010/main" val="271706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a:xfrm>
            <a:off x="180000" y="4400550"/>
            <a:ext cx="6480000" cy="3600450"/>
          </a:xfrm>
        </p:spPr>
        <p:txBody>
          <a:bodyPr/>
          <a:lstStyle/>
          <a:p>
            <a:pPr>
              <a:buFont typeface="Arial" panose="020B0604020202020204" pitchFamily="34" charset="0"/>
              <a:buChar char="•"/>
            </a:pPr>
            <a:r>
              <a:rPr lang="en-US" altLang="ko-KR" dirty="0"/>
              <a:t>DB - </a:t>
            </a:r>
            <a:r>
              <a:rPr lang="ko-KR" altLang="en-US" dirty="0"/>
              <a:t>회원관리 </a:t>
            </a:r>
          </a:p>
          <a:p>
            <a:pPr marL="742950" lvl="1" indent="-285750">
              <a:buFont typeface="Arial" panose="020B0604020202020204" pitchFamily="34" charset="0"/>
              <a:buChar char="•"/>
            </a:pPr>
            <a:r>
              <a:rPr lang="ko-KR" altLang="en-US" dirty="0"/>
              <a:t>유저의 익명성을 보장하기 위해 닉네임을 이름</a:t>
            </a:r>
            <a:r>
              <a:rPr lang="en-US" altLang="ko-KR" dirty="0"/>
              <a:t>,</a:t>
            </a:r>
            <a:r>
              <a:rPr lang="ko-KR" altLang="en-US" dirty="0"/>
              <a:t>아이디 대신 사용하고</a:t>
            </a:r>
            <a:r>
              <a:rPr lang="en-US" altLang="ko-KR" dirty="0"/>
              <a:t>, </a:t>
            </a:r>
            <a:br>
              <a:rPr lang="en-US" altLang="ko-KR" dirty="0"/>
            </a:br>
            <a:r>
              <a:rPr lang="en-US" altLang="ko-KR" dirty="0"/>
              <a:t>unique</a:t>
            </a:r>
            <a:r>
              <a:rPr lang="ko-KR" altLang="en-US" dirty="0"/>
              <a:t>값으로 만들고 타 </a:t>
            </a:r>
            <a:r>
              <a:rPr lang="en-US" altLang="ko-KR" dirty="0"/>
              <a:t>TABLE</a:t>
            </a:r>
            <a:r>
              <a:rPr lang="ko-KR" altLang="en-US" dirty="0"/>
              <a:t>과의 연결을 위해 </a:t>
            </a:r>
            <a:r>
              <a:rPr lang="en-US" altLang="ko-KR" dirty="0"/>
              <a:t>PK</a:t>
            </a:r>
            <a:r>
              <a:rPr lang="ko-KR" altLang="en-US" dirty="0"/>
              <a:t>값 부여</a:t>
            </a:r>
            <a:endParaRPr lang="en-US" altLang="ko-KR" dirty="0"/>
          </a:p>
          <a:p>
            <a:pPr marL="742950" lvl="1" indent="-285750">
              <a:buFont typeface="Arial" panose="020B0604020202020204" pitchFamily="34" charset="0"/>
              <a:buChar char="•"/>
            </a:pPr>
            <a:endParaRPr lang="ko-KR" altLang="en-US" dirty="0"/>
          </a:p>
          <a:p>
            <a:pPr marL="742950" lvl="1" indent="-285750">
              <a:buFont typeface="Arial" panose="020B0604020202020204" pitchFamily="34" charset="0"/>
              <a:buChar char="•"/>
            </a:pPr>
            <a:r>
              <a:rPr lang="en-US" altLang="ko-KR" dirty="0" err="1"/>
              <a:t>myemail</a:t>
            </a:r>
            <a:r>
              <a:rPr lang="en-US" altLang="ko-KR" dirty="0"/>
              <a:t> : </a:t>
            </a:r>
            <a:r>
              <a:rPr lang="ko-KR" altLang="en-US" dirty="0"/>
              <a:t>유저의 이메일 주소</a:t>
            </a:r>
            <a:r>
              <a:rPr lang="en-US" altLang="ko-KR" dirty="0"/>
              <a:t>, </a:t>
            </a:r>
            <a:r>
              <a:rPr lang="en-US" altLang="ko-KR" dirty="0" err="1"/>
              <a:t>emailvalid</a:t>
            </a:r>
            <a:r>
              <a:rPr lang="en-US" altLang="ko-KR" dirty="0"/>
              <a:t> </a:t>
            </a:r>
            <a:r>
              <a:rPr lang="ko-KR" altLang="en-US" dirty="0"/>
              <a:t>걸려있어서 </a:t>
            </a:r>
            <a:r>
              <a:rPr lang="en-US" altLang="ko-KR" dirty="0"/>
              <a:t>@</a:t>
            </a:r>
            <a:r>
              <a:rPr lang="ko-KR" altLang="en-US" dirty="0"/>
              <a:t>로 이메일 유효성 검사</a:t>
            </a:r>
            <a:endParaRPr lang="en-US" altLang="ko-KR" dirty="0"/>
          </a:p>
          <a:p>
            <a:pPr marL="742950" lvl="1" indent="-285750">
              <a:buFont typeface="Arial" panose="020B0604020202020204" pitchFamily="34" charset="0"/>
              <a:buChar char="•"/>
            </a:pPr>
            <a:endParaRPr lang="ko-KR" altLang="en-US" dirty="0"/>
          </a:p>
          <a:p>
            <a:pPr marL="742950" lvl="1" indent="-285750">
              <a:buFont typeface="Arial" panose="020B0604020202020204" pitchFamily="34" charset="0"/>
              <a:buChar char="•"/>
            </a:pPr>
            <a:r>
              <a:rPr lang="en-US" altLang="ko-KR" dirty="0" err="1"/>
              <a:t>mypassword</a:t>
            </a:r>
            <a:r>
              <a:rPr lang="en-US" altLang="ko-KR" dirty="0"/>
              <a:t> : </a:t>
            </a:r>
            <a:r>
              <a:rPr lang="ko-KR" altLang="en-US" dirty="0"/>
              <a:t>유저의 비밀번호</a:t>
            </a:r>
            <a:r>
              <a:rPr lang="en-US" altLang="ko-KR" dirty="0"/>
              <a:t>, </a:t>
            </a:r>
            <a:r>
              <a:rPr lang="en-US" altLang="ko-KR" dirty="0" err="1"/>
              <a:t>make_password</a:t>
            </a:r>
            <a:r>
              <a:rPr lang="ko-KR" altLang="en-US" dirty="0"/>
              <a:t>로 암호화</a:t>
            </a:r>
            <a:endParaRPr lang="en-US" altLang="ko-KR" dirty="0"/>
          </a:p>
          <a:p>
            <a:pPr marL="742950" lvl="1" indent="-285750">
              <a:buFont typeface="Arial" panose="020B0604020202020204" pitchFamily="34" charset="0"/>
              <a:buChar char="•"/>
            </a:pPr>
            <a:endParaRPr lang="ko-KR" altLang="en-US" dirty="0"/>
          </a:p>
          <a:p>
            <a:pPr marL="742950" lvl="1" indent="-285750">
              <a:buFont typeface="Arial" panose="020B0604020202020204" pitchFamily="34" charset="0"/>
              <a:buChar char="•"/>
            </a:pPr>
            <a:r>
              <a:rPr lang="ko-KR" altLang="en-US" dirty="0"/>
              <a:t>내정보를 누르면 내가 작성한 모든 게시물을 </a:t>
            </a:r>
            <a:r>
              <a:rPr lang="en-US" altLang="ko-KR" dirty="0"/>
              <a:t>list</a:t>
            </a:r>
            <a:r>
              <a:rPr lang="ko-KR" altLang="en-US" dirty="0"/>
              <a:t>로 출력하여 시각화</a:t>
            </a:r>
          </a:p>
          <a:p>
            <a:endParaRPr lang="ko-KR" altLang="en-US" dirty="0"/>
          </a:p>
        </p:txBody>
      </p:sp>
      <p:sp>
        <p:nvSpPr>
          <p:cNvPr id="4" name="슬라이드 번호 개체 틀 3"/>
          <p:cNvSpPr>
            <a:spLocks noGrp="1"/>
          </p:cNvSpPr>
          <p:nvPr>
            <p:ph type="sldNum" sz="quarter" idx="5"/>
          </p:nvPr>
        </p:nvSpPr>
        <p:spPr/>
        <p:txBody>
          <a:bodyPr/>
          <a:lstStyle/>
          <a:p>
            <a:fld id="{92577C18-1DC9-48EF-8EC0-95A4DF76979C}" type="slidenum">
              <a:rPr lang="ko-KR" altLang="en-US" smtClean="0"/>
              <a:t>14</a:t>
            </a:fld>
            <a:endParaRPr lang="ko-KR" altLang="en-US"/>
          </a:p>
        </p:txBody>
      </p:sp>
    </p:spTree>
    <p:extLst>
      <p:ext uri="{BB962C8B-B14F-4D97-AF65-F5344CB8AC3E}">
        <p14:creationId xmlns:p14="http://schemas.microsoft.com/office/powerpoint/2010/main" val="389635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2848454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3459924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3065495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408625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2686811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3015733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82329" y="2505075"/>
            <a:ext cx="4190702"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5014913" y="2505075"/>
            <a:ext cx="4211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328960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328139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343401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1127985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F74D2255-E4DD-A744-8AB1-B5531C2CB132}" type="datetimeFigureOut">
              <a:rPr kumimoji="1" lang="ko-KR" altLang="en-US" smtClean="0"/>
              <a:t>2022. 7. 8.</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1359334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D2255-E4DD-A744-8AB1-B5531C2CB132}" type="datetimeFigureOut">
              <a:rPr kumimoji="1" lang="ko-KR" altLang="en-US" smtClean="0"/>
              <a:t>2022. 7. 8.</a:t>
            </a:fld>
            <a:endParaRPr kumimoji="1" lang="ko-KR"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7F8BC-F89D-DA41-92DB-E90F28646C65}" type="slidenum">
              <a:rPr kumimoji="1" lang="ko-KR" altLang="en-US" smtClean="0"/>
              <a:t>‹#›</a:t>
            </a:fld>
            <a:endParaRPr kumimoji="1" lang="ko-KR" altLang="en-US"/>
          </a:p>
        </p:txBody>
      </p:sp>
    </p:spTree>
    <p:extLst>
      <p:ext uri="{BB962C8B-B14F-4D97-AF65-F5344CB8AC3E}">
        <p14:creationId xmlns:p14="http://schemas.microsoft.com/office/powerpoint/2010/main" val="40933167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t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375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1D2909-FE7A-4FB6-76B9-5B70DB22A466}"/>
              </a:ext>
            </a:extLst>
          </p:cNvPr>
          <p:cNvSpPr txBox="1"/>
          <p:nvPr/>
        </p:nvSpPr>
        <p:spPr>
          <a:xfrm>
            <a:off x="1992094" y="2444156"/>
            <a:ext cx="5921814" cy="1092607"/>
          </a:xfrm>
          <a:prstGeom prst="rect">
            <a:avLst/>
          </a:prstGeom>
          <a:noFill/>
        </p:spPr>
        <p:txBody>
          <a:bodyPr wrap="none" rtlCol="0">
            <a:spAutoFit/>
          </a:bodyPr>
          <a:lstStyle/>
          <a:p>
            <a:pPr algn="ctr"/>
            <a:r>
              <a:rPr lang="ko-KR" altLang="en-US" sz="3250" dirty="0">
                <a:solidFill>
                  <a:schemeClr val="bg1"/>
                </a:solidFill>
                <a:latin typeface="Apple SD Gothic Neo" panose="02000300000000000000" pitchFamily="2" charset="-127"/>
                <a:ea typeface="Apple SD Gothic Neo" panose="02000300000000000000" pitchFamily="2" charset="-127"/>
              </a:rPr>
              <a:t>정신의료서비스 수요자와 공급자의 </a:t>
            </a:r>
            <a:endParaRPr lang="en-US" altLang="ko-KR" sz="3250" dirty="0">
              <a:solidFill>
                <a:schemeClr val="bg1"/>
              </a:solidFill>
              <a:latin typeface="Apple SD Gothic Neo" panose="02000300000000000000" pitchFamily="2" charset="-127"/>
              <a:ea typeface="Apple SD Gothic Neo" panose="02000300000000000000" pitchFamily="2" charset="-127"/>
            </a:endParaRPr>
          </a:p>
          <a:p>
            <a:pPr algn="ctr"/>
            <a:r>
              <a:rPr lang="ko-KR" altLang="en-US" sz="3250" dirty="0">
                <a:solidFill>
                  <a:schemeClr val="bg1"/>
                </a:solidFill>
                <a:latin typeface="Apple SD Gothic Neo" panose="02000300000000000000" pitchFamily="2" charset="-127"/>
                <a:ea typeface="Apple SD Gothic Neo" panose="02000300000000000000" pitchFamily="2" charset="-127"/>
              </a:rPr>
              <a:t>상호소통 플랫폼</a:t>
            </a:r>
          </a:p>
        </p:txBody>
      </p:sp>
      <p:cxnSp>
        <p:nvCxnSpPr>
          <p:cNvPr id="5" name="직선 연결선 16">
            <a:extLst>
              <a:ext uri="{FF2B5EF4-FFF2-40B4-BE49-F238E27FC236}">
                <a16:creationId xmlns:a16="http://schemas.microsoft.com/office/drawing/2014/main" id="{79B78FA8-F7C9-E182-3F3E-3981F644E14C}"/>
              </a:ext>
            </a:extLst>
          </p:cNvPr>
          <p:cNvCxnSpPr>
            <a:cxnSpLocks/>
          </p:cNvCxnSpPr>
          <p:nvPr/>
        </p:nvCxnSpPr>
        <p:spPr>
          <a:xfrm>
            <a:off x="1812687" y="2305472"/>
            <a:ext cx="61913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3C3BE46-6E1B-86F4-AF82-2454C241EE7D}"/>
              </a:ext>
            </a:extLst>
          </p:cNvPr>
          <p:cNvSpPr txBox="1"/>
          <p:nvPr/>
        </p:nvSpPr>
        <p:spPr>
          <a:xfrm>
            <a:off x="4466328" y="3811294"/>
            <a:ext cx="973343" cy="392415"/>
          </a:xfrm>
          <a:prstGeom prst="rect">
            <a:avLst/>
          </a:prstGeom>
          <a:noFill/>
        </p:spPr>
        <p:txBody>
          <a:bodyPr wrap="none" rtlCol="0">
            <a:spAutoFit/>
          </a:bodyPr>
          <a:lstStyle/>
          <a:p>
            <a:pPr algn="ctr"/>
            <a:r>
              <a:rPr lang="ko-KR" altLang="en-US" sz="1950" dirty="0">
                <a:solidFill>
                  <a:schemeClr val="bg1"/>
                </a:solidFill>
                <a:latin typeface="Apple SD Gothic Neo" panose="02000300000000000000" pitchFamily="2" charset="-127"/>
                <a:ea typeface="Apple SD Gothic Neo" panose="02000300000000000000" pitchFamily="2" charset="-127"/>
              </a:rPr>
              <a:t>생과</a:t>
            </a:r>
            <a:r>
              <a:rPr lang="en-US" altLang="ko-KR" sz="1950" dirty="0">
                <a:solidFill>
                  <a:schemeClr val="bg1"/>
                </a:solidFill>
                <a:latin typeface="Apple SD Gothic Neo" panose="02000300000000000000" pitchFamily="2" charset="-127"/>
                <a:ea typeface="Apple SD Gothic Neo" panose="02000300000000000000" pitchFamily="2" charset="-127"/>
              </a:rPr>
              <a:t>4</a:t>
            </a:r>
            <a:r>
              <a:rPr lang="ko-KR" altLang="en-US" sz="1950" dirty="0">
                <a:solidFill>
                  <a:schemeClr val="bg1"/>
                </a:solidFill>
                <a:latin typeface="Apple SD Gothic Neo" panose="02000300000000000000" pitchFamily="2" charset="-127"/>
                <a:ea typeface="Apple SD Gothic Neo" panose="02000300000000000000" pitchFamily="2" charset="-127"/>
              </a:rPr>
              <a:t>조</a:t>
            </a:r>
          </a:p>
        </p:txBody>
      </p:sp>
      <p:cxnSp>
        <p:nvCxnSpPr>
          <p:cNvPr id="7" name="직선 연결선 16">
            <a:extLst>
              <a:ext uri="{FF2B5EF4-FFF2-40B4-BE49-F238E27FC236}">
                <a16:creationId xmlns:a16="http://schemas.microsoft.com/office/drawing/2014/main" id="{1208485E-8F15-16E9-5F07-B12D4035CBE1}"/>
              </a:ext>
            </a:extLst>
          </p:cNvPr>
          <p:cNvCxnSpPr>
            <a:cxnSpLocks/>
          </p:cNvCxnSpPr>
          <p:nvPr/>
        </p:nvCxnSpPr>
        <p:spPr>
          <a:xfrm>
            <a:off x="1812687" y="3603135"/>
            <a:ext cx="61913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AA6082-3DD2-FC2A-9812-B93A33DD92DA}"/>
              </a:ext>
            </a:extLst>
          </p:cNvPr>
          <p:cNvSpPr txBox="1"/>
          <p:nvPr/>
        </p:nvSpPr>
        <p:spPr>
          <a:xfrm>
            <a:off x="3833943" y="5767728"/>
            <a:ext cx="2238112" cy="267446"/>
          </a:xfrm>
          <a:prstGeom prst="rect">
            <a:avLst/>
          </a:prstGeom>
          <a:noFill/>
        </p:spPr>
        <p:txBody>
          <a:bodyPr wrap="none" rtlCol="0">
            <a:spAutoFit/>
          </a:bodyPr>
          <a:lstStyle/>
          <a:p>
            <a:pPr algn="ctr"/>
            <a:r>
              <a:rPr lang="ko-KR" altLang="en-US" sz="1138" dirty="0" err="1">
                <a:solidFill>
                  <a:schemeClr val="bg1"/>
                </a:solidFill>
                <a:latin typeface="Apple SD Gothic Neo" panose="02000300000000000000" pitchFamily="2" charset="-127"/>
                <a:ea typeface="Apple SD Gothic Neo" panose="02000300000000000000" pitchFamily="2" charset="-127"/>
              </a:rPr>
              <a:t>고유정</a:t>
            </a:r>
            <a:r>
              <a:rPr lang="ko-KR" altLang="en-US" sz="1138" dirty="0">
                <a:solidFill>
                  <a:schemeClr val="bg1"/>
                </a:solidFill>
                <a:latin typeface="Apple SD Gothic Neo" panose="02000300000000000000" pitchFamily="2" charset="-127"/>
                <a:ea typeface="Apple SD Gothic Neo" panose="02000300000000000000" pitchFamily="2" charset="-127"/>
              </a:rPr>
              <a:t> </a:t>
            </a:r>
            <a:r>
              <a:rPr lang="ko-KR" altLang="en-US" sz="1138" dirty="0" err="1">
                <a:solidFill>
                  <a:schemeClr val="bg1"/>
                </a:solidFill>
                <a:latin typeface="Apple SD Gothic Neo" panose="02000300000000000000" pitchFamily="2" charset="-127"/>
                <a:ea typeface="Apple SD Gothic Neo" panose="02000300000000000000" pitchFamily="2" charset="-127"/>
              </a:rPr>
              <a:t>문영롱</a:t>
            </a:r>
            <a:r>
              <a:rPr lang="ko-KR" altLang="en-US" sz="1138" dirty="0">
                <a:solidFill>
                  <a:schemeClr val="bg1"/>
                </a:solidFill>
                <a:latin typeface="Apple SD Gothic Neo" panose="02000300000000000000" pitchFamily="2" charset="-127"/>
                <a:ea typeface="Apple SD Gothic Neo" panose="02000300000000000000" pitchFamily="2" charset="-127"/>
              </a:rPr>
              <a:t> 송원혁 </a:t>
            </a:r>
            <a:r>
              <a:rPr lang="ko-KR" altLang="en-US" sz="1138" dirty="0" err="1">
                <a:solidFill>
                  <a:schemeClr val="bg1"/>
                </a:solidFill>
                <a:latin typeface="Apple SD Gothic Neo" panose="02000300000000000000" pitchFamily="2" charset="-127"/>
                <a:ea typeface="Apple SD Gothic Neo" panose="02000300000000000000" pitchFamily="2" charset="-127"/>
              </a:rPr>
              <a:t>우성균</a:t>
            </a:r>
            <a:r>
              <a:rPr lang="ko-KR" altLang="en-US" sz="1138" dirty="0">
                <a:solidFill>
                  <a:schemeClr val="bg1"/>
                </a:solidFill>
                <a:latin typeface="Apple SD Gothic Neo" panose="02000300000000000000" pitchFamily="2" charset="-127"/>
                <a:ea typeface="Apple SD Gothic Neo" panose="02000300000000000000" pitchFamily="2" charset="-127"/>
              </a:rPr>
              <a:t> 이우주</a:t>
            </a:r>
          </a:p>
        </p:txBody>
      </p:sp>
    </p:spTree>
    <p:extLst>
      <p:ext uri="{BB962C8B-B14F-4D97-AF65-F5344CB8AC3E}">
        <p14:creationId xmlns:p14="http://schemas.microsoft.com/office/powerpoint/2010/main" val="3941125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3">
            <a:extLst>
              <a:ext uri="{FF2B5EF4-FFF2-40B4-BE49-F238E27FC236}">
                <a16:creationId xmlns:a16="http://schemas.microsoft.com/office/drawing/2014/main" id="{B8DBE845-B085-CC1B-D83C-BD90F83675A2}"/>
              </a:ext>
            </a:extLst>
          </p:cNvPr>
          <p:cNvGraphicFramePr>
            <a:graphicFrameLocks noGrp="1"/>
          </p:cNvGraphicFramePr>
          <p:nvPr>
            <p:extLst>
              <p:ext uri="{D42A27DB-BD31-4B8C-83A1-F6EECF244321}">
                <p14:modId xmlns:p14="http://schemas.microsoft.com/office/powerpoint/2010/main" val="3571287347"/>
              </p:ext>
            </p:extLst>
          </p:nvPr>
        </p:nvGraphicFramePr>
        <p:xfrm>
          <a:off x="1594432" y="3166626"/>
          <a:ext cx="2563091" cy="2661232"/>
        </p:xfrm>
        <a:graphic>
          <a:graphicData uri="http://schemas.openxmlformats.org/drawingml/2006/table">
            <a:tbl>
              <a:tblPr firstRow="1" bandRow="1">
                <a:tableStyleId>{F2DE63D5-997A-4646-A377-4702673A728D}</a:tableStyleId>
              </a:tblPr>
              <a:tblGrid>
                <a:gridCol w="2563091">
                  <a:extLst>
                    <a:ext uri="{9D8B030D-6E8A-4147-A177-3AD203B41FA5}">
                      <a16:colId xmlns:a16="http://schemas.microsoft.com/office/drawing/2014/main" val="168167796"/>
                    </a:ext>
                  </a:extLst>
                </a:gridCol>
              </a:tblGrid>
              <a:tr h="275060">
                <a:tc>
                  <a:txBody>
                    <a:bodyPr/>
                    <a:lstStyle/>
                    <a:p>
                      <a:pPr algn="ctr" latinLnBrk="1"/>
                      <a:r>
                        <a:rPr lang="en-US" altLang="ko-KR" sz="1400" dirty="0">
                          <a:latin typeface="Apple SD Gothic Neo" panose="02000300000000000000" pitchFamily="2" charset="-127"/>
                          <a:ea typeface="Apple SD Gothic Neo" panose="02000300000000000000" pitchFamily="2" charset="-127"/>
                        </a:rPr>
                        <a:t>JSON </a:t>
                      </a:r>
                      <a:r>
                        <a:rPr lang="ko-KR" altLang="en-US" sz="1400" dirty="0">
                          <a:latin typeface="Apple SD Gothic Neo" panose="02000300000000000000" pitchFamily="2" charset="-127"/>
                          <a:ea typeface="Apple SD Gothic Neo" panose="02000300000000000000" pitchFamily="2" charset="-127"/>
                        </a:rPr>
                        <a:t>양식</a:t>
                      </a:r>
                    </a:p>
                  </a:txBody>
                  <a:tcPr anchor="ctr"/>
                </a:tc>
                <a:extLst>
                  <a:ext uri="{0D108BD9-81ED-4DB2-BD59-A6C34878D82A}">
                    <a16:rowId xmlns:a16="http://schemas.microsoft.com/office/drawing/2014/main" val="2936237841"/>
                  </a:ext>
                </a:extLst>
              </a:tr>
              <a:tr h="294554">
                <a:tc>
                  <a:txBody>
                    <a:bodyPr/>
                    <a:lstStyle/>
                    <a:p>
                      <a:pPr algn="ctr" latinLnBrk="1"/>
                      <a:r>
                        <a:rPr lang="ko-KR" altLang="en-US" sz="1200" dirty="0">
                          <a:latin typeface="Apple SD Gothic Neo" panose="02000300000000000000" pitchFamily="2" charset="-127"/>
                          <a:ea typeface="Apple SD Gothic Neo" panose="02000300000000000000" pitchFamily="2" charset="-127"/>
                        </a:rPr>
                        <a:t>공공</a:t>
                      </a:r>
                      <a:r>
                        <a:rPr lang="en-US" altLang="ko-KR" sz="1200" dirty="0">
                          <a:latin typeface="Apple SD Gothic Neo" panose="02000300000000000000" pitchFamily="2" charset="-127"/>
                          <a:ea typeface="Apple SD Gothic Neo" panose="02000300000000000000" pitchFamily="2" charset="-127"/>
                        </a:rPr>
                        <a:t>/</a:t>
                      </a:r>
                      <a:r>
                        <a:rPr lang="ko-KR" altLang="en-US" sz="1200" dirty="0">
                          <a:latin typeface="Apple SD Gothic Neo" panose="02000300000000000000" pitchFamily="2" charset="-127"/>
                          <a:ea typeface="Apple SD Gothic Neo" panose="02000300000000000000" pitchFamily="2" charset="-127"/>
                        </a:rPr>
                        <a:t>민간</a:t>
                      </a:r>
                    </a:p>
                  </a:txBody>
                  <a:tcPr anchor="ctr"/>
                </a:tc>
                <a:extLst>
                  <a:ext uri="{0D108BD9-81ED-4DB2-BD59-A6C34878D82A}">
                    <a16:rowId xmlns:a16="http://schemas.microsoft.com/office/drawing/2014/main" val="2377072151"/>
                  </a:ext>
                </a:extLst>
              </a:tr>
              <a:tr h="294554">
                <a:tc>
                  <a:txBody>
                    <a:bodyPr/>
                    <a:lstStyle/>
                    <a:p>
                      <a:pPr algn="ctr" latinLnBrk="1"/>
                      <a:r>
                        <a:rPr lang="ko-KR" altLang="en-US" sz="1200" dirty="0">
                          <a:latin typeface="Apple SD Gothic Neo" panose="02000300000000000000" pitchFamily="2" charset="-127"/>
                          <a:ea typeface="Apple SD Gothic Neo" panose="02000300000000000000" pitchFamily="2" charset="-127"/>
                        </a:rPr>
                        <a:t>기관구분</a:t>
                      </a:r>
                    </a:p>
                  </a:txBody>
                  <a:tcPr anchor="ctr"/>
                </a:tc>
                <a:extLst>
                  <a:ext uri="{0D108BD9-81ED-4DB2-BD59-A6C34878D82A}">
                    <a16:rowId xmlns:a16="http://schemas.microsoft.com/office/drawing/2014/main" val="4142368470"/>
                  </a:ext>
                </a:extLst>
              </a:tr>
              <a:tr h="294554">
                <a:tc>
                  <a:txBody>
                    <a:bodyPr/>
                    <a:lstStyle/>
                    <a:p>
                      <a:pPr algn="ctr" latinLnBrk="1"/>
                      <a:r>
                        <a:rPr lang="ko-KR" altLang="en-US" sz="1200" dirty="0">
                          <a:latin typeface="Apple SD Gothic Neo" panose="02000300000000000000" pitchFamily="2" charset="-127"/>
                          <a:ea typeface="Apple SD Gothic Neo" panose="02000300000000000000" pitchFamily="2" charset="-127"/>
                        </a:rPr>
                        <a:t>기관명</a:t>
                      </a:r>
                    </a:p>
                  </a:txBody>
                  <a:tcPr anchor="ctr"/>
                </a:tc>
                <a:extLst>
                  <a:ext uri="{0D108BD9-81ED-4DB2-BD59-A6C34878D82A}">
                    <a16:rowId xmlns:a16="http://schemas.microsoft.com/office/drawing/2014/main" val="1812183855"/>
                  </a:ext>
                </a:extLst>
              </a:tr>
              <a:tr h="294554">
                <a:tc>
                  <a:txBody>
                    <a:bodyPr/>
                    <a:lstStyle/>
                    <a:p>
                      <a:pPr algn="ctr" latinLnBrk="1"/>
                      <a:r>
                        <a:rPr lang="ko-KR" altLang="en-US" sz="1200" dirty="0">
                          <a:latin typeface="Apple SD Gothic Neo" panose="02000300000000000000" pitchFamily="2" charset="-127"/>
                          <a:ea typeface="Apple SD Gothic Neo" panose="02000300000000000000" pitchFamily="2" charset="-127"/>
                        </a:rPr>
                        <a:t>주소</a:t>
                      </a:r>
                    </a:p>
                  </a:txBody>
                  <a:tcPr anchor="ctr"/>
                </a:tc>
                <a:extLst>
                  <a:ext uri="{0D108BD9-81ED-4DB2-BD59-A6C34878D82A}">
                    <a16:rowId xmlns:a16="http://schemas.microsoft.com/office/drawing/2014/main" val="1355861994"/>
                  </a:ext>
                </a:extLst>
              </a:tr>
              <a:tr h="294554">
                <a:tc>
                  <a:txBody>
                    <a:bodyPr/>
                    <a:lstStyle/>
                    <a:p>
                      <a:pPr algn="ctr" latinLnBrk="1"/>
                      <a:r>
                        <a:rPr lang="ko-KR" altLang="en-US" sz="1200" dirty="0">
                          <a:latin typeface="Apple SD Gothic Neo" panose="02000300000000000000" pitchFamily="2" charset="-127"/>
                          <a:ea typeface="Apple SD Gothic Neo" panose="02000300000000000000" pitchFamily="2" charset="-127"/>
                        </a:rPr>
                        <a:t>위도</a:t>
                      </a:r>
                    </a:p>
                  </a:txBody>
                  <a:tcPr anchor="ctr"/>
                </a:tc>
                <a:extLst>
                  <a:ext uri="{0D108BD9-81ED-4DB2-BD59-A6C34878D82A}">
                    <a16:rowId xmlns:a16="http://schemas.microsoft.com/office/drawing/2014/main" val="3202016391"/>
                  </a:ext>
                </a:extLst>
              </a:tr>
              <a:tr h="294554">
                <a:tc>
                  <a:txBody>
                    <a:bodyPr/>
                    <a:lstStyle/>
                    <a:p>
                      <a:pPr algn="ctr" latinLnBrk="1"/>
                      <a:r>
                        <a:rPr lang="ko-KR" altLang="en-US" sz="1200" dirty="0">
                          <a:latin typeface="Apple SD Gothic Neo" panose="02000300000000000000" pitchFamily="2" charset="-127"/>
                          <a:ea typeface="Apple SD Gothic Neo" panose="02000300000000000000" pitchFamily="2" charset="-127"/>
                        </a:rPr>
                        <a:t>경도</a:t>
                      </a:r>
                    </a:p>
                  </a:txBody>
                  <a:tcPr anchor="ctr"/>
                </a:tc>
                <a:extLst>
                  <a:ext uri="{0D108BD9-81ED-4DB2-BD59-A6C34878D82A}">
                    <a16:rowId xmlns:a16="http://schemas.microsoft.com/office/drawing/2014/main" val="2764420021"/>
                  </a:ext>
                </a:extLst>
              </a:tr>
              <a:tr h="294554">
                <a:tc>
                  <a:txBody>
                    <a:bodyPr/>
                    <a:lstStyle/>
                    <a:p>
                      <a:pPr algn="ctr" latinLnBrk="1"/>
                      <a:r>
                        <a:rPr lang="ko-KR" altLang="en-US" sz="1200" dirty="0">
                          <a:latin typeface="Apple SD Gothic Neo" panose="02000300000000000000" pitchFamily="2" charset="-127"/>
                          <a:ea typeface="Apple SD Gothic Neo" panose="02000300000000000000" pitchFamily="2" charset="-127"/>
                        </a:rPr>
                        <a:t>전화번호</a:t>
                      </a:r>
                    </a:p>
                  </a:txBody>
                  <a:tcPr anchor="ctr"/>
                </a:tc>
                <a:extLst>
                  <a:ext uri="{0D108BD9-81ED-4DB2-BD59-A6C34878D82A}">
                    <a16:rowId xmlns:a16="http://schemas.microsoft.com/office/drawing/2014/main" val="3313481848"/>
                  </a:ext>
                </a:extLst>
              </a:tr>
              <a:tr h="294554">
                <a:tc>
                  <a:txBody>
                    <a:bodyPr/>
                    <a:lstStyle/>
                    <a:p>
                      <a:pPr algn="ctr" latinLnBrk="1"/>
                      <a:r>
                        <a:rPr lang="ko-KR" altLang="en-US" sz="1200" dirty="0">
                          <a:latin typeface="Apple SD Gothic Neo" panose="02000300000000000000" pitchFamily="2" charset="-127"/>
                          <a:ea typeface="Apple SD Gothic Neo" panose="02000300000000000000" pitchFamily="2" charset="-127"/>
                        </a:rPr>
                        <a:t>홈페이지</a:t>
                      </a:r>
                    </a:p>
                  </a:txBody>
                  <a:tcPr anchor="ctr"/>
                </a:tc>
                <a:extLst>
                  <a:ext uri="{0D108BD9-81ED-4DB2-BD59-A6C34878D82A}">
                    <a16:rowId xmlns:a16="http://schemas.microsoft.com/office/drawing/2014/main" val="1502456753"/>
                  </a:ext>
                </a:extLst>
              </a:tr>
            </a:tbl>
          </a:graphicData>
        </a:graphic>
      </p:graphicFrame>
      <p:sp>
        <p:nvSpPr>
          <p:cNvPr id="6" name="오른쪽 화살표[R] 5">
            <a:extLst>
              <a:ext uri="{FF2B5EF4-FFF2-40B4-BE49-F238E27FC236}">
                <a16:creationId xmlns:a16="http://schemas.microsoft.com/office/drawing/2014/main" id="{04B87599-BF62-BC06-3678-5AE7B51B5ABD}"/>
              </a:ext>
            </a:extLst>
          </p:cNvPr>
          <p:cNvSpPr/>
          <p:nvPr/>
        </p:nvSpPr>
        <p:spPr>
          <a:xfrm>
            <a:off x="3174093" y="1825332"/>
            <a:ext cx="554182" cy="36021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latin typeface="Apple SD Gothic Neo" panose="02000300000000000000" pitchFamily="2" charset="-127"/>
              <a:ea typeface="Apple SD Gothic Neo" panose="02000300000000000000" pitchFamily="2" charset="-127"/>
            </a:endParaRPr>
          </a:p>
        </p:txBody>
      </p:sp>
      <p:sp>
        <p:nvSpPr>
          <p:cNvPr id="7" name="오른쪽 화살표[R] 6">
            <a:extLst>
              <a:ext uri="{FF2B5EF4-FFF2-40B4-BE49-F238E27FC236}">
                <a16:creationId xmlns:a16="http://schemas.microsoft.com/office/drawing/2014/main" id="{31CB5BA7-E3D0-D5F1-B5BE-EBD51D96BD9D}"/>
              </a:ext>
            </a:extLst>
          </p:cNvPr>
          <p:cNvSpPr/>
          <p:nvPr/>
        </p:nvSpPr>
        <p:spPr>
          <a:xfrm rot="10800000">
            <a:off x="6009111" y="1831768"/>
            <a:ext cx="554182" cy="36021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latin typeface="Apple SD Gothic Neo" panose="02000300000000000000" pitchFamily="2" charset="-127"/>
              <a:ea typeface="Apple SD Gothic Neo" panose="02000300000000000000" pitchFamily="2" charset="-127"/>
            </a:endParaRPr>
          </a:p>
        </p:txBody>
      </p:sp>
      <p:sp>
        <p:nvSpPr>
          <p:cNvPr id="9" name="직사각형 1">
            <a:extLst>
              <a:ext uri="{FF2B5EF4-FFF2-40B4-BE49-F238E27FC236}">
                <a16:creationId xmlns:a16="http://schemas.microsoft.com/office/drawing/2014/main" id="{1EDAE772-18AD-8853-F208-38F599CEADA7}"/>
              </a:ext>
            </a:extLst>
          </p:cNvPr>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0" name="TextBox 3">
            <a:extLst>
              <a:ext uri="{FF2B5EF4-FFF2-40B4-BE49-F238E27FC236}">
                <a16:creationId xmlns:a16="http://schemas.microsoft.com/office/drawing/2014/main" id="{2680A67C-640D-42B3-1C8D-C9BC31877898}"/>
              </a:ext>
            </a:extLst>
          </p:cNvPr>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2</a:t>
            </a:r>
            <a:r>
              <a:rPr lang="en-US" altLang="ko-KR" sz="1138" dirty="0"/>
              <a:t>.</a:t>
            </a:r>
            <a:r>
              <a:rPr sz="1138" dirty="0"/>
              <a:t> </a:t>
            </a:r>
          </a:p>
        </p:txBody>
      </p:sp>
      <p:sp>
        <p:nvSpPr>
          <p:cNvPr id="11" name="TextBox 10">
            <a:extLst>
              <a:ext uri="{FF2B5EF4-FFF2-40B4-BE49-F238E27FC236}">
                <a16:creationId xmlns:a16="http://schemas.microsoft.com/office/drawing/2014/main" id="{9C3670F9-AE34-2CC2-B4BD-0B1E4BC82B2D}"/>
              </a:ext>
            </a:extLst>
          </p:cNvPr>
          <p:cNvSpPr txBox="1"/>
          <p:nvPr/>
        </p:nvSpPr>
        <p:spPr>
          <a:xfrm>
            <a:off x="762615" y="148468"/>
            <a:ext cx="3393215"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데이터 수집 및 가공</a:t>
            </a:r>
            <a:endParaRPr lang="ko-KR" altLang="en-US" sz="1138" dirty="0">
              <a:solidFill>
                <a:schemeClr val="bg1"/>
              </a:solidFill>
              <a:latin typeface="Apple SD Gothic Neo" panose="02000300000000000000" pitchFamily="2" charset="-127"/>
              <a:ea typeface="Apple SD Gothic Neo" panose="02000300000000000000" pitchFamily="2" charset="-127"/>
            </a:endParaRPr>
          </a:p>
        </p:txBody>
      </p:sp>
      <p:grpSp>
        <p:nvGrpSpPr>
          <p:cNvPr id="14" name="그룹 13">
            <a:extLst>
              <a:ext uri="{FF2B5EF4-FFF2-40B4-BE49-F238E27FC236}">
                <a16:creationId xmlns:a16="http://schemas.microsoft.com/office/drawing/2014/main" id="{F9A1C6A6-FF02-88CF-3380-5CFCAA28CB18}"/>
              </a:ext>
            </a:extLst>
          </p:cNvPr>
          <p:cNvGrpSpPr/>
          <p:nvPr/>
        </p:nvGrpSpPr>
        <p:grpSpPr>
          <a:xfrm>
            <a:off x="1594432" y="1650124"/>
            <a:ext cx="1312429" cy="710635"/>
            <a:chOff x="3271124" y="1543570"/>
            <a:chExt cx="1569782" cy="716758"/>
          </a:xfrm>
        </p:grpSpPr>
        <p:sp>
          <p:nvSpPr>
            <p:cNvPr id="15" name="모서리가 둥근 직사각형 14">
              <a:extLst>
                <a:ext uri="{FF2B5EF4-FFF2-40B4-BE49-F238E27FC236}">
                  <a16:creationId xmlns:a16="http://schemas.microsoft.com/office/drawing/2014/main" id="{79286CDE-797A-BA95-7D50-BD45A7667603}"/>
                </a:ext>
              </a:extLst>
            </p:cNvPr>
            <p:cNvSpPr/>
            <p:nvPr/>
          </p:nvSpPr>
          <p:spPr>
            <a:xfrm>
              <a:off x="3271124" y="1543570"/>
              <a:ext cx="1569782" cy="716758"/>
            </a:xfrm>
            <a:prstGeom prst="roundRect">
              <a:avLst>
                <a:gd name="adj" fmla="val 50000"/>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p>
          </p:txBody>
        </p:sp>
        <p:sp>
          <p:nvSpPr>
            <p:cNvPr id="16" name="TextBox 15">
              <a:extLst>
                <a:ext uri="{FF2B5EF4-FFF2-40B4-BE49-F238E27FC236}">
                  <a16:creationId xmlns:a16="http://schemas.microsoft.com/office/drawing/2014/main" id="{6BE973A8-EDA4-0943-C60B-E131F3F475A0}"/>
                </a:ext>
              </a:extLst>
            </p:cNvPr>
            <p:cNvSpPr txBox="1"/>
            <p:nvPr/>
          </p:nvSpPr>
          <p:spPr>
            <a:xfrm>
              <a:off x="3422539" y="1696985"/>
              <a:ext cx="1266951" cy="409929"/>
            </a:xfrm>
            <a:prstGeom prst="rect">
              <a:avLst/>
            </a:prstGeom>
            <a:noFill/>
          </p:spPr>
          <p:txBody>
            <a:bodyPr wrap="square" rtlCol="0" anchor="ctr">
              <a:spAutoFit/>
            </a:bodyPr>
            <a:lstStyle/>
            <a:p>
              <a:pPr algn="ctr">
                <a:lnSpc>
                  <a:spcPct val="120000"/>
                </a:lnSpc>
              </a:pPr>
              <a:r>
                <a:rPr lang="en-US" altLang="ko-KR" sz="1200" b="1" dirty="0">
                  <a:solidFill>
                    <a:schemeClr val="bg1"/>
                  </a:solidFill>
                  <a:latin typeface="Apple SD Gothic Neo" panose="02000300000000000000" pitchFamily="2" charset="-127"/>
                  <a:ea typeface="Apple SD Gothic Neo" panose="02000300000000000000" pitchFamily="2" charset="-127"/>
                </a:rPr>
                <a:t>OPEN API</a:t>
              </a:r>
              <a:endParaRPr lang="en-US" altLang="ko-KR" sz="1200" b="1" dirty="0">
                <a:solidFill>
                  <a:srgbClr val="FFFF00"/>
                </a:solidFill>
                <a:latin typeface="Apple SD Gothic Neo" panose="02000300000000000000" pitchFamily="2" charset="-127"/>
                <a:ea typeface="Apple SD Gothic Neo" panose="02000300000000000000" pitchFamily="2" charset="-127"/>
              </a:endParaRPr>
            </a:p>
          </p:txBody>
        </p:sp>
      </p:grpSp>
      <p:sp>
        <p:nvSpPr>
          <p:cNvPr id="21" name="TextBox 20">
            <a:extLst>
              <a:ext uri="{FF2B5EF4-FFF2-40B4-BE49-F238E27FC236}">
                <a16:creationId xmlns:a16="http://schemas.microsoft.com/office/drawing/2014/main" id="{0EF62336-38C1-8132-288E-70F2AF9358AC}"/>
              </a:ext>
            </a:extLst>
          </p:cNvPr>
          <p:cNvSpPr txBox="1"/>
          <p:nvPr/>
        </p:nvSpPr>
        <p:spPr>
          <a:xfrm>
            <a:off x="320727" y="1204308"/>
            <a:ext cx="2241108"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데이터 가공</a:t>
            </a:r>
          </a:p>
        </p:txBody>
      </p:sp>
      <p:sp>
        <p:nvSpPr>
          <p:cNvPr id="22" name="TextBox 21">
            <a:extLst>
              <a:ext uri="{FF2B5EF4-FFF2-40B4-BE49-F238E27FC236}">
                <a16:creationId xmlns:a16="http://schemas.microsoft.com/office/drawing/2014/main" id="{17F301A1-4A7A-BE19-3F9E-35EB1B50814E}"/>
              </a:ext>
            </a:extLst>
          </p:cNvPr>
          <p:cNvSpPr txBox="1"/>
          <p:nvPr/>
        </p:nvSpPr>
        <p:spPr>
          <a:xfrm>
            <a:off x="4505079" y="3429000"/>
            <a:ext cx="4383443" cy="2318327"/>
          </a:xfrm>
          <a:prstGeom prst="rect">
            <a:avLst/>
          </a:prstGeom>
          <a:noFill/>
        </p:spPr>
        <p:txBody>
          <a:bodyPr wrap="square" rtlCol="0">
            <a:spAutoFit/>
          </a:bodyPr>
          <a:lstStyle/>
          <a:p>
            <a:pPr algn="just">
              <a:lnSpc>
                <a:spcPct val="120000"/>
              </a:lnSpc>
            </a:pPr>
            <a:r>
              <a:rPr lang="en-US" altLang="ko-KR" sz="1100" dirty="0">
                <a:latin typeface="Apple SD Gothic Neo" panose="02000300000000000000" pitchFamily="2" charset="-127"/>
                <a:ea typeface="Apple SD Gothic Neo" panose="02000300000000000000" pitchFamily="2" charset="-127"/>
              </a:rPr>
              <a:t>OPEN API, Crawling </a:t>
            </a:r>
            <a:r>
              <a:rPr lang="ko-KR" altLang="en-US" sz="1100" dirty="0">
                <a:latin typeface="Apple SD Gothic Neo" panose="02000300000000000000" pitchFamily="2" charset="-127"/>
                <a:ea typeface="Apple SD Gothic Neo" panose="02000300000000000000" pitchFamily="2" charset="-127"/>
              </a:rPr>
              <a:t>해온 데이터를 </a:t>
            </a:r>
            <a:r>
              <a:rPr lang="ko-KR" altLang="en-US" sz="1100" b="1" dirty="0">
                <a:latin typeface="Apple SD Gothic Neo" panose="02000300000000000000" pitchFamily="2" charset="-127"/>
                <a:ea typeface="Apple SD Gothic Neo" panose="02000300000000000000" pitchFamily="2" charset="-127"/>
              </a:rPr>
              <a:t>동일한 </a:t>
            </a:r>
            <a:r>
              <a:rPr lang="en-US" altLang="ko-KR" sz="1100" b="1" dirty="0">
                <a:latin typeface="Apple SD Gothic Neo" panose="02000300000000000000" pitchFamily="2" charset="-127"/>
                <a:ea typeface="Apple SD Gothic Neo" panose="02000300000000000000" pitchFamily="2" charset="-127"/>
              </a:rPr>
              <a:t>JSON</a:t>
            </a:r>
            <a:r>
              <a:rPr lang="ko-KR" altLang="en-US" sz="1100" b="1" dirty="0">
                <a:latin typeface="Apple SD Gothic Neo" panose="02000300000000000000" pitchFamily="2" charset="-127"/>
                <a:ea typeface="Apple SD Gothic Neo" panose="02000300000000000000" pitchFamily="2" charset="-127"/>
              </a:rPr>
              <a:t>형식으로 통합</a:t>
            </a:r>
            <a:endParaRPr lang="en-US" altLang="ko-KR" sz="1100" b="1" dirty="0">
              <a:latin typeface="Apple SD Gothic Neo" panose="02000300000000000000" pitchFamily="2" charset="-127"/>
              <a:ea typeface="Apple SD Gothic Neo" panose="02000300000000000000" pitchFamily="2" charset="-127"/>
            </a:endParaRPr>
          </a:p>
          <a:p>
            <a:pPr algn="just">
              <a:lnSpc>
                <a:spcPct val="120000"/>
              </a:lnSpc>
            </a:pPr>
            <a:endParaRPr lang="en-US" altLang="ko-KR" sz="1100" dirty="0">
              <a:latin typeface="Apple SD Gothic Neo" panose="02000300000000000000" pitchFamily="2" charset="-127"/>
              <a:ea typeface="Apple SD Gothic Neo" panose="02000300000000000000" pitchFamily="2" charset="-127"/>
            </a:endParaRPr>
          </a:p>
          <a:p>
            <a:pPr algn="just">
              <a:lnSpc>
                <a:spcPct val="120000"/>
              </a:lnSpc>
            </a:pPr>
            <a:r>
              <a:rPr lang="en-US" altLang="ko-KR" sz="1100" dirty="0">
                <a:latin typeface="Apple SD Gothic Neo" panose="02000300000000000000" pitchFamily="2" charset="-127"/>
                <a:ea typeface="Apple SD Gothic Neo" panose="02000300000000000000" pitchFamily="2" charset="-127"/>
              </a:rPr>
              <a:t>OPEN API</a:t>
            </a:r>
            <a:r>
              <a:rPr lang="ko-KR" altLang="en-US" sz="1100" dirty="0">
                <a:latin typeface="Apple SD Gothic Neo" panose="02000300000000000000" pitchFamily="2" charset="-127"/>
                <a:ea typeface="Apple SD Gothic Neo" panose="02000300000000000000" pitchFamily="2" charset="-127"/>
              </a:rPr>
              <a:t>로 가져온 데이터에서 중복되는 데이터</a:t>
            </a:r>
            <a:r>
              <a:rPr lang="en-US" altLang="ko-KR" sz="1100" dirty="0">
                <a:latin typeface="Apple SD Gothic Neo" panose="02000300000000000000" pitchFamily="2" charset="-127"/>
                <a:ea typeface="Apple SD Gothic Neo" panose="02000300000000000000" pitchFamily="2" charset="-127"/>
              </a:rPr>
              <a:t> </a:t>
            </a:r>
            <a:r>
              <a:rPr lang="ko-KR" altLang="en-US" sz="1100" dirty="0" err="1">
                <a:latin typeface="Apple SD Gothic Neo" panose="02000300000000000000" pitchFamily="2" charset="-127"/>
                <a:ea typeface="Apple SD Gothic Neo" panose="02000300000000000000" pitchFamily="2" charset="-127"/>
              </a:rPr>
              <a:t>전처리</a:t>
            </a:r>
            <a:r>
              <a:rPr lang="ko-KR" altLang="en-US" sz="1100" dirty="0">
                <a:latin typeface="Apple SD Gothic Neo" panose="02000300000000000000" pitchFamily="2" charset="-127"/>
                <a:ea typeface="Apple SD Gothic Neo" panose="02000300000000000000" pitchFamily="2" charset="-127"/>
              </a:rPr>
              <a:t> 후</a:t>
            </a:r>
            <a:r>
              <a:rPr lang="en-US" altLang="ko-KR" sz="1100" dirty="0">
                <a:latin typeface="Apple SD Gothic Neo" panose="02000300000000000000" pitchFamily="2" charset="-127"/>
                <a:ea typeface="Apple SD Gothic Neo" panose="02000300000000000000" pitchFamily="2" charset="-127"/>
              </a:rPr>
              <a:t>,</a:t>
            </a:r>
          </a:p>
          <a:p>
            <a:pPr algn="just">
              <a:lnSpc>
                <a:spcPct val="120000"/>
              </a:lnSpc>
            </a:pPr>
            <a:endParaRPr lang="en-US" altLang="ko-KR" sz="1100" dirty="0">
              <a:latin typeface="Apple SD Gothic Neo" panose="02000300000000000000" pitchFamily="2" charset="-127"/>
              <a:ea typeface="Apple SD Gothic Neo" panose="02000300000000000000" pitchFamily="2" charset="-127"/>
            </a:endParaRPr>
          </a:p>
          <a:p>
            <a:pPr lvl="1">
              <a:lnSpc>
                <a:spcPct val="120000"/>
              </a:lnSpc>
            </a:pPr>
            <a:r>
              <a:rPr lang="en-US" altLang="ko-KR" sz="1100" dirty="0">
                <a:latin typeface="Apple SD Gothic Neo" panose="02000300000000000000" pitchFamily="2" charset="-127"/>
                <a:ea typeface="Apple SD Gothic Neo" panose="02000300000000000000" pitchFamily="2" charset="-127"/>
              </a:rPr>
              <a:t>1.</a:t>
            </a:r>
            <a:r>
              <a:rPr lang="ko-KR" altLang="en-US" sz="1100" dirty="0">
                <a:latin typeface="Apple SD Gothic Neo" panose="02000300000000000000" pitchFamily="2" charset="-127"/>
                <a:ea typeface="Apple SD Gothic Neo" panose="02000300000000000000" pitchFamily="2" charset="-127"/>
              </a:rPr>
              <a:t> 원본 데이터별로 공공</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민간 구분 추가</a:t>
            </a:r>
            <a:endParaRPr lang="en-US" altLang="ko-KR" sz="1100" dirty="0">
              <a:latin typeface="Apple SD Gothic Neo" panose="02000300000000000000" pitchFamily="2" charset="-127"/>
              <a:ea typeface="Apple SD Gothic Neo" panose="02000300000000000000" pitchFamily="2" charset="-127"/>
            </a:endParaRPr>
          </a:p>
          <a:p>
            <a:pPr lvl="1">
              <a:lnSpc>
                <a:spcPct val="120000"/>
              </a:lnSpc>
            </a:pPr>
            <a:r>
              <a:rPr lang="en-US" altLang="ko-KR" sz="1100" dirty="0">
                <a:latin typeface="Apple SD Gothic Neo" panose="02000300000000000000" pitchFamily="2" charset="-127"/>
                <a:ea typeface="Apple SD Gothic Neo" panose="02000300000000000000" pitchFamily="2" charset="-127"/>
              </a:rPr>
              <a:t>2.</a:t>
            </a:r>
            <a:r>
              <a:rPr lang="ko-KR" altLang="en-US" sz="1100" dirty="0">
                <a:latin typeface="Apple SD Gothic Neo" panose="02000300000000000000" pitchFamily="2" charset="-127"/>
                <a:ea typeface="Apple SD Gothic Neo" panose="02000300000000000000" pitchFamily="2" charset="-127"/>
              </a:rPr>
              <a:t> 병원</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보건소</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상담소 등 하위 기관구분 추가</a:t>
            </a:r>
            <a:endParaRPr lang="en-US" altLang="ko-KR" sz="1100" dirty="0">
              <a:latin typeface="Apple SD Gothic Neo" panose="02000300000000000000" pitchFamily="2" charset="-127"/>
              <a:ea typeface="Apple SD Gothic Neo" panose="02000300000000000000" pitchFamily="2" charset="-127"/>
            </a:endParaRPr>
          </a:p>
          <a:p>
            <a:pPr lvl="1">
              <a:lnSpc>
                <a:spcPct val="120000"/>
              </a:lnSpc>
            </a:pPr>
            <a:r>
              <a:rPr lang="en-US" altLang="ko-KR" sz="1100" dirty="0">
                <a:latin typeface="Apple SD Gothic Neo" panose="02000300000000000000" pitchFamily="2" charset="-127"/>
                <a:ea typeface="Apple SD Gothic Neo" panose="02000300000000000000" pitchFamily="2" charset="-127"/>
              </a:rPr>
              <a:t>3.</a:t>
            </a:r>
            <a:r>
              <a:rPr lang="ko-KR" altLang="en-US" sz="1100" dirty="0">
                <a:latin typeface="Apple SD Gothic Neo" panose="02000300000000000000" pitchFamily="2" charset="-127"/>
                <a:ea typeface="Apple SD Gothic Neo" panose="02000300000000000000" pitchFamily="2" charset="-127"/>
              </a:rPr>
              <a:t> </a:t>
            </a:r>
            <a:r>
              <a:rPr lang="ko-KR" altLang="en-US" sz="1100" dirty="0" err="1">
                <a:latin typeface="Apple SD Gothic Neo" panose="02000300000000000000" pitchFamily="2" charset="-127"/>
                <a:ea typeface="Apple SD Gothic Neo" panose="02000300000000000000" pitchFamily="2" charset="-127"/>
              </a:rPr>
              <a:t>카카오맵</a:t>
            </a:r>
            <a:r>
              <a:rPr lang="ko-KR" altLang="en-US" sz="1100" dirty="0">
                <a:latin typeface="Apple SD Gothic Neo" panose="02000300000000000000" pitchFamily="2" charset="-127"/>
                <a:ea typeface="Apple SD Gothic Neo" panose="02000300000000000000" pitchFamily="2" charset="-127"/>
              </a:rPr>
              <a:t> </a:t>
            </a:r>
            <a:r>
              <a:rPr lang="en-US" altLang="ko-KR" sz="1100" dirty="0">
                <a:latin typeface="Apple SD Gothic Neo" panose="02000300000000000000" pitchFamily="2" charset="-127"/>
                <a:ea typeface="Apple SD Gothic Neo" panose="02000300000000000000" pitchFamily="2" charset="-127"/>
              </a:rPr>
              <a:t>API</a:t>
            </a:r>
            <a:r>
              <a:rPr lang="ko-KR" altLang="en-US" sz="1100" dirty="0" err="1">
                <a:latin typeface="Apple SD Gothic Neo" panose="02000300000000000000" pitchFamily="2" charset="-127"/>
                <a:ea typeface="Apple SD Gothic Neo" panose="02000300000000000000" pitchFamily="2" charset="-127"/>
              </a:rPr>
              <a:t>를</a:t>
            </a:r>
            <a:r>
              <a:rPr lang="ko-KR" altLang="en-US" sz="1100" dirty="0">
                <a:latin typeface="Apple SD Gothic Neo" panose="02000300000000000000" pitchFamily="2" charset="-127"/>
                <a:ea typeface="Apple SD Gothic Neo" panose="02000300000000000000" pitchFamily="2" charset="-127"/>
              </a:rPr>
              <a:t> 활용하여 도로명 주소 </a:t>
            </a:r>
            <a:r>
              <a:rPr kumimoji="1" lang="ko-KR" altLang="en-US" sz="1100" dirty="0">
                <a:latin typeface="Apple SD Gothic Neo" panose="02000300000000000000" pitchFamily="2" charset="-127"/>
                <a:ea typeface="Apple SD Gothic Neo" panose="02000300000000000000" pitchFamily="2" charset="-127"/>
              </a:rPr>
              <a:t>→ 위경도 값으로 변환</a:t>
            </a:r>
            <a:endParaRPr kumimoji="1" lang="en-US" altLang="ko-KR" sz="1100" dirty="0">
              <a:latin typeface="Apple SD Gothic Neo" panose="02000300000000000000" pitchFamily="2" charset="-127"/>
              <a:ea typeface="Apple SD Gothic Neo" panose="02000300000000000000" pitchFamily="2" charset="-127"/>
            </a:endParaRPr>
          </a:p>
          <a:p>
            <a:pPr lvl="1">
              <a:lnSpc>
                <a:spcPct val="120000"/>
              </a:lnSpc>
            </a:pP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lang="en-US" altLang="ko-KR" sz="1100" dirty="0">
                <a:latin typeface="Apple SD Gothic Neo" panose="02000300000000000000" pitchFamily="2" charset="-127"/>
                <a:ea typeface="Apple SD Gothic Neo" panose="02000300000000000000" pitchFamily="2" charset="-127"/>
              </a:rPr>
              <a:t>1,</a:t>
            </a:r>
            <a:r>
              <a:rPr lang="ko-KR" altLang="en-US" sz="1100" dirty="0">
                <a:latin typeface="Apple SD Gothic Neo" panose="02000300000000000000" pitchFamily="2" charset="-127"/>
                <a:ea typeface="Apple SD Gothic Neo" panose="02000300000000000000" pitchFamily="2" charset="-127"/>
              </a:rPr>
              <a:t> </a:t>
            </a:r>
            <a:r>
              <a:rPr lang="en-US" altLang="ko-KR" sz="1100" dirty="0">
                <a:latin typeface="Apple SD Gothic Neo" panose="02000300000000000000" pitchFamily="2" charset="-127"/>
                <a:ea typeface="Apple SD Gothic Neo" panose="02000300000000000000" pitchFamily="2" charset="-127"/>
              </a:rPr>
              <a:t>2,</a:t>
            </a:r>
            <a:r>
              <a:rPr lang="ko-KR" altLang="en-US" sz="1100" dirty="0">
                <a:latin typeface="Apple SD Gothic Neo" panose="02000300000000000000" pitchFamily="2" charset="-127"/>
                <a:ea typeface="Apple SD Gothic Neo" panose="02000300000000000000" pitchFamily="2" charset="-127"/>
              </a:rPr>
              <a:t> </a:t>
            </a:r>
            <a:r>
              <a:rPr lang="en-US" altLang="ko-KR" sz="1100" dirty="0">
                <a:latin typeface="Apple SD Gothic Neo" panose="02000300000000000000" pitchFamily="2" charset="-127"/>
                <a:ea typeface="Apple SD Gothic Neo" panose="02000300000000000000" pitchFamily="2" charset="-127"/>
              </a:rPr>
              <a:t>3</a:t>
            </a:r>
            <a:r>
              <a:rPr lang="ko-KR" altLang="en-US" sz="1100" dirty="0">
                <a:latin typeface="Apple SD Gothic Neo" panose="02000300000000000000" pitchFamily="2" charset="-127"/>
                <a:ea typeface="Apple SD Gothic Neo" panose="02000300000000000000" pitchFamily="2" charset="-127"/>
              </a:rPr>
              <a:t>번 작업을 거쳐 </a:t>
            </a:r>
            <a:r>
              <a:rPr lang="en-US" altLang="ko-KR" sz="1100" dirty="0">
                <a:latin typeface="Apple SD Gothic Neo" panose="02000300000000000000" pitchFamily="2" charset="-127"/>
                <a:ea typeface="Apple SD Gothic Neo" panose="02000300000000000000" pitchFamily="2" charset="-127"/>
              </a:rPr>
              <a:t>JSON</a:t>
            </a:r>
            <a:r>
              <a:rPr lang="ko-KR" altLang="en-US" sz="1100" dirty="0">
                <a:latin typeface="Apple SD Gothic Neo" panose="02000300000000000000" pitchFamily="2" charset="-127"/>
                <a:ea typeface="Apple SD Gothic Neo" panose="02000300000000000000" pitchFamily="2" charset="-127"/>
              </a:rPr>
              <a:t> 통합 양식에 추가하여 데이터 가공</a:t>
            </a:r>
          </a:p>
          <a:p>
            <a:pPr algn="just">
              <a:lnSpc>
                <a:spcPct val="120000"/>
              </a:lnSpc>
            </a:pPr>
            <a:endParaRPr kumimoji="1" lang="en-US" altLang="ko-KR" sz="1100" dirty="0">
              <a:latin typeface="Apple SD Gothic Neo" panose="02000300000000000000" pitchFamily="2" charset="-127"/>
              <a:ea typeface="Apple SD Gothic Neo" panose="02000300000000000000" pitchFamily="2" charset="-127"/>
            </a:endParaRPr>
          </a:p>
          <a:p>
            <a:pPr algn="just">
              <a:lnSpc>
                <a:spcPct val="120000"/>
              </a:lnSpc>
            </a:pPr>
            <a:r>
              <a:rPr kumimoji="1" lang="en-US" altLang="ko-KR" sz="1200" b="1" dirty="0">
                <a:solidFill>
                  <a:schemeClr val="accent1"/>
                </a:solidFill>
                <a:latin typeface="Apple SD Gothic Neo" panose="02000300000000000000" pitchFamily="2" charset="-127"/>
                <a:ea typeface="Apple SD Gothic Neo" panose="02000300000000000000" pitchFamily="2" charset="-127"/>
              </a:rPr>
              <a:t>&gt;&gt;</a:t>
            </a:r>
            <a:r>
              <a:rPr kumimoji="1" lang="ko-KR" altLang="en-US" sz="1200" b="1" dirty="0">
                <a:solidFill>
                  <a:schemeClr val="accent1"/>
                </a:solidFill>
                <a:latin typeface="Apple SD Gothic Neo" panose="02000300000000000000" pitchFamily="2" charset="-127"/>
                <a:ea typeface="Apple SD Gothic Neo" panose="02000300000000000000" pitchFamily="2" charset="-127"/>
              </a:rPr>
              <a:t> 총 </a:t>
            </a:r>
            <a:r>
              <a:rPr kumimoji="1" lang="en-US" altLang="ko-KR" sz="1200" b="1" dirty="0">
                <a:solidFill>
                  <a:schemeClr val="accent1"/>
                </a:solidFill>
                <a:latin typeface="Apple SD Gothic Neo" panose="02000300000000000000" pitchFamily="2" charset="-127"/>
                <a:ea typeface="Apple SD Gothic Neo" panose="02000300000000000000" pitchFamily="2" charset="-127"/>
              </a:rPr>
              <a:t>4332</a:t>
            </a:r>
            <a:r>
              <a:rPr kumimoji="1" lang="ko-KR" altLang="en-US" sz="1200" b="1" dirty="0">
                <a:solidFill>
                  <a:schemeClr val="accent1"/>
                </a:solidFill>
                <a:latin typeface="Apple SD Gothic Neo" panose="02000300000000000000" pitchFamily="2" charset="-127"/>
                <a:ea typeface="Apple SD Gothic Neo" panose="02000300000000000000" pitchFamily="2" charset="-127"/>
              </a:rPr>
              <a:t>개의 정신의료서비스 시설 데이터 생성</a:t>
            </a:r>
            <a:endParaRPr kumimoji="1" lang="en-US" altLang="ko-KR" sz="1200" b="1" dirty="0">
              <a:solidFill>
                <a:schemeClr val="accent1"/>
              </a:solidFill>
              <a:latin typeface="Apple SD Gothic Neo" panose="02000300000000000000" pitchFamily="2" charset="-127"/>
              <a:ea typeface="Apple SD Gothic Neo" panose="02000300000000000000" pitchFamily="2" charset="-127"/>
            </a:endParaRPr>
          </a:p>
        </p:txBody>
      </p:sp>
      <p:grpSp>
        <p:nvGrpSpPr>
          <p:cNvPr id="23" name="그룹 22">
            <a:extLst>
              <a:ext uri="{FF2B5EF4-FFF2-40B4-BE49-F238E27FC236}">
                <a16:creationId xmlns:a16="http://schemas.microsoft.com/office/drawing/2014/main" id="{030DFB81-AF8D-5A0C-D3C2-79339E7A152E}"/>
              </a:ext>
            </a:extLst>
          </p:cNvPr>
          <p:cNvGrpSpPr/>
          <p:nvPr/>
        </p:nvGrpSpPr>
        <p:grpSpPr>
          <a:xfrm>
            <a:off x="6872547" y="1650124"/>
            <a:ext cx="1312429" cy="710635"/>
            <a:chOff x="3271124" y="1543570"/>
            <a:chExt cx="1569782" cy="716758"/>
          </a:xfrm>
        </p:grpSpPr>
        <p:sp>
          <p:nvSpPr>
            <p:cNvPr id="24" name="모서리가 둥근 직사각형 23">
              <a:extLst>
                <a:ext uri="{FF2B5EF4-FFF2-40B4-BE49-F238E27FC236}">
                  <a16:creationId xmlns:a16="http://schemas.microsoft.com/office/drawing/2014/main" id="{08ECBA4E-6B91-1E0E-6D6A-FA89EF785106}"/>
                </a:ext>
              </a:extLst>
            </p:cNvPr>
            <p:cNvSpPr/>
            <p:nvPr/>
          </p:nvSpPr>
          <p:spPr>
            <a:xfrm>
              <a:off x="3271124" y="1543570"/>
              <a:ext cx="1569782" cy="716758"/>
            </a:xfrm>
            <a:prstGeom prst="roundRect">
              <a:avLst>
                <a:gd name="adj" fmla="val 50000"/>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p>
          </p:txBody>
        </p:sp>
        <p:sp>
          <p:nvSpPr>
            <p:cNvPr id="25" name="TextBox 24">
              <a:extLst>
                <a:ext uri="{FF2B5EF4-FFF2-40B4-BE49-F238E27FC236}">
                  <a16:creationId xmlns:a16="http://schemas.microsoft.com/office/drawing/2014/main" id="{36C71BD6-3C69-A6D3-BCFF-E761F3CACD4B}"/>
                </a:ext>
              </a:extLst>
            </p:cNvPr>
            <p:cNvSpPr txBox="1"/>
            <p:nvPr/>
          </p:nvSpPr>
          <p:spPr>
            <a:xfrm>
              <a:off x="3422539" y="1748287"/>
              <a:ext cx="1266951" cy="307324"/>
            </a:xfrm>
            <a:prstGeom prst="rect">
              <a:avLst/>
            </a:prstGeom>
            <a:noFill/>
          </p:spPr>
          <p:txBody>
            <a:bodyPr wrap="square" rtlCol="0" anchor="ctr">
              <a:spAutoFit/>
            </a:bodyPr>
            <a:lstStyle/>
            <a:p>
              <a:pPr algn="ctr">
                <a:lnSpc>
                  <a:spcPct val="120000"/>
                </a:lnSpc>
              </a:pPr>
              <a:r>
                <a:rPr lang="en-US" altLang="ko-KR" sz="1200" b="1" dirty="0">
                  <a:solidFill>
                    <a:schemeClr val="bg1"/>
                  </a:solidFill>
                  <a:latin typeface="Apple SD Gothic Neo" panose="02000300000000000000" pitchFamily="2" charset="-127"/>
                  <a:ea typeface="Apple SD Gothic Neo" panose="02000300000000000000" pitchFamily="2" charset="-127"/>
                </a:rPr>
                <a:t>Crawling</a:t>
              </a:r>
              <a:endParaRPr lang="en-US" altLang="ko-KR" sz="1200" b="1" dirty="0">
                <a:solidFill>
                  <a:srgbClr val="FFFF00"/>
                </a:solidFill>
                <a:latin typeface="Apple SD Gothic Neo" panose="02000300000000000000" pitchFamily="2" charset="-127"/>
                <a:ea typeface="Apple SD Gothic Neo" panose="02000300000000000000" pitchFamily="2" charset="-127"/>
              </a:endParaRPr>
            </a:p>
          </p:txBody>
        </p:sp>
      </p:grpSp>
      <p:grpSp>
        <p:nvGrpSpPr>
          <p:cNvPr id="26" name="그룹 25">
            <a:extLst>
              <a:ext uri="{FF2B5EF4-FFF2-40B4-BE49-F238E27FC236}">
                <a16:creationId xmlns:a16="http://schemas.microsoft.com/office/drawing/2014/main" id="{1387288B-0336-2835-A01A-2B6B6CE0C16E}"/>
              </a:ext>
            </a:extLst>
          </p:cNvPr>
          <p:cNvGrpSpPr/>
          <p:nvPr/>
        </p:nvGrpSpPr>
        <p:grpSpPr>
          <a:xfrm>
            <a:off x="4505079" y="1656559"/>
            <a:ext cx="727227" cy="710635"/>
            <a:chOff x="3271124" y="1543570"/>
            <a:chExt cx="1569782" cy="716758"/>
          </a:xfrm>
          <a:solidFill>
            <a:schemeClr val="accent1"/>
          </a:solidFill>
        </p:grpSpPr>
        <p:sp>
          <p:nvSpPr>
            <p:cNvPr id="27" name="모서리가 둥근 직사각형 26">
              <a:extLst>
                <a:ext uri="{FF2B5EF4-FFF2-40B4-BE49-F238E27FC236}">
                  <a16:creationId xmlns:a16="http://schemas.microsoft.com/office/drawing/2014/main" id="{26F0710D-951C-541B-5C09-0A45A72FFA3E}"/>
                </a:ext>
              </a:extLst>
            </p:cNvPr>
            <p:cNvSpPr/>
            <p:nvPr/>
          </p:nvSpPr>
          <p:spPr>
            <a:xfrm>
              <a:off x="3271124" y="1543570"/>
              <a:ext cx="1569782" cy="7167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p>
          </p:txBody>
        </p:sp>
        <p:sp>
          <p:nvSpPr>
            <p:cNvPr id="28" name="TextBox 27">
              <a:extLst>
                <a:ext uri="{FF2B5EF4-FFF2-40B4-BE49-F238E27FC236}">
                  <a16:creationId xmlns:a16="http://schemas.microsoft.com/office/drawing/2014/main" id="{EC56F15E-0C21-9E41-E08C-92990D46BF56}"/>
                </a:ext>
              </a:extLst>
            </p:cNvPr>
            <p:cNvSpPr txBox="1"/>
            <p:nvPr/>
          </p:nvSpPr>
          <p:spPr>
            <a:xfrm>
              <a:off x="3422539" y="1748287"/>
              <a:ext cx="1266951" cy="307324"/>
            </a:xfrm>
            <a:prstGeom prst="rect">
              <a:avLst/>
            </a:prstGeom>
            <a:grpFill/>
          </p:spPr>
          <p:txBody>
            <a:bodyPr wrap="square" rtlCol="0" anchor="ctr">
              <a:spAutoFit/>
            </a:bodyPr>
            <a:lstStyle/>
            <a:p>
              <a:pPr algn="ctr">
                <a:lnSpc>
                  <a:spcPct val="120000"/>
                </a:lnSpc>
              </a:pPr>
              <a:r>
                <a:rPr lang="en-US" altLang="ko-KR" sz="1200" b="1" dirty="0">
                  <a:solidFill>
                    <a:schemeClr val="bg1"/>
                  </a:solidFill>
                  <a:latin typeface="Apple SD Gothic Neo" panose="02000300000000000000" pitchFamily="2" charset="-127"/>
                  <a:ea typeface="Apple SD Gothic Neo" panose="02000300000000000000" pitchFamily="2" charset="-127"/>
                </a:rPr>
                <a:t>JSON</a:t>
              </a:r>
              <a:endParaRPr lang="en-US" altLang="ko-KR" sz="1200" b="1" dirty="0">
                <a:solidFill>
                  <a:srgbClr val="FFFF00"/>
                </a:solidFill>
                <a:latin typeface="Apple SD Gothic Neo" panose="02000300000000000000" pitchFamily="2" charset="-127"/>
                <a:ea typeface="Apple SD Gothic Neo" panose="02000300000000000000" pitchFamily="2" charset="-127"/>
              </a:endParaRPr>
            </a:p>
          </p:txBody>
        </p:sp>
      </p:grpSp>
    </p:spTree>
    <p:extLst>
      <p:ext uri="{BB962C8B-B14F-4D97-AF65-F5344CB8AC3E}">
        <p14:creationId xmlns:p14="http://schemas.microsoft.com/office/powerpoint/2010/main" val="196613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E89EFF4C-3E5F-44F4-86EB-BDDD37677B89}"/>
              </a:ext>
            </a:extLst>
          </p:cNvPr>
          <p:cNvPicPr>
            <a:picLocks noChangeAspect="1"/>
          </p:cNvPicPr>
          <p:nvPr/>
        </p:nvPicPr>
        <p:blipFill rotWithShape="1">
          <a:blip r:embed="rId2">
            <a:extLst>
              <a:ext uri="{28A0092B-C50C-407E-A947-70E740481C1C}">
                <a14:useLocalDpi xmlns:a14="http://schemas.microsoft.com/office/drawing/2010/main" val="0"/>
              </a:ext>
            </a:extLst>
          </a:blip>
          <a:srcRect l="758" t="2559"/>
          <a:stretch/>
        </p:blipFill>
        <p:spPr>
          <a:xfrm>
            <a:off x="320727" y="1851043"/>
            <a:ext cx="4447685" cy="4305391"/>
          </a:xfrm>
          <a:prstGeom prst="rect">
            <a:avLst/>
          </a:prstGeom>
        </p:spPr>
      </p:pic>
      <p:sp>
        <p:nvSpPr>
          <p:cNvPr id="8" name="직사각형 1">
            <a:extLst>
              <a:ext uri="{FF2B5EF4-FFF2-40B4-BE49-F238E27FC236}">
                <a16:creationId xmlns:a16="http://schemas.microsoft.com/office/drawing/2014/main" id="{5CC0DB1C-FEE2-463D-B1C4-9301943CF5D9}"/>
              </a:ext>
            </a:extLst>
          </p:cNvPr>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1" name="TextBox 3">
            <a:extLst>
              <a:ext uri="{FF2B5EF4-FFF2-40B4-BE49-F238E27FC236}">
                <a16:creationId xmlns:a16="http://schemas.microsoft.com/office/drawing/2014/main" id="{BB1A637C-F69E-4D82-AE5E-5FFE79E18FD4}"/>
              </a:ext>
            </a:extLst>
          </p:cNvPr>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2</a:t>
            </a:r>
            <a:r>
              <a:rPr lang="en-US" altLang="ko-KR" sz="1138" dirty="0"/>
              <a:t>.</a:t>
            </a:r>
            <a:r>
              <a:rPr sz="1138" dirty="0"/>
              <a:t> </a:t>
            </a:r>
          </a:p>
        </p:txBody>
      </p:sp>
      <p:sp>
        <p:nvSpPr>
          <p:cNvPr id="13" name="TextBox 12">
            <a:extLst>
              <a:ext uri="{FF2B5EF4-FFF2-40B4-BE49-F238E27FC236}">
                <a16:creationId xmlns:a16="http://schemas.microsoft.com/office/drawing/2014/main" id="{895F6036-8A03-47EC-AE58-84408A2DECB6}"/>
              </a:ext>
            </a:extLst>
          </p:cNvPr>
          <p:cNvSpPr txBox="1"/>
          <p:nvPr/>
        </p:nvSpPr>
        <p:spPr>
          <a:xfrm>
            <a:off x="762616" y="148468"/>
            <a:ext cx="3021984"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데이터베이스 설계</a:t>
            </a:r>
            <a:endParaRPr lang="ko-KR" altLang="en-US" sz="1138" dirty="0">
              <a:solidFill>
                <a:schemeClr val="bg1"/>
              </a:solidFill>
              <a:latin typeface="Apple SD Gothic Neo" panose="02000300000000000000" pitchFamily="2" charset="-127"/>
              <a:ea typeface="Apple SD Gothic Neo" panose="02000300000000000000" pitchFamily="2" charset="-127"/>
            </a:endParaRPr>
          </a:p>
        </p:txBody>
      </p:sp>
      <p:graphicFrame>
        <p:nvGraphicFramePr>
          <p:cNvPr id="5" name="표 5">
            <a:extLst>
              <a:ext uri="{FF2B5EF4-FFF2-40B4-BE49-F238E27FC236}">
                <a16:creationId xmlns:a16="http://schemas.microsoft.com/office/drawing/2014/main" id="{0D6D0809-AF0F-446B-8688-6984B7046C5D}"/>
              </a:ext>
            </a:extLst>
          </p:cNvPr>
          <p:cNvGraphicFramePr>
            <a:graphicFrameLocks noGrp="1"/>
          </p:cNvGraphicFramePr>
          <p:nvPr>
            <p:extLst>
              <p:ext uri="{D42A27DB-BD31-4B8C-83A1-F6EECF244321}">
                <p14:modId xmlns:p14="http://schemas.microsoft.com/office/powerpoint/2010/main" val="106916239"/>
              </p:ext>
            </p:extLst>
          </p:nvPr>
        </p:nvGraphicFramePr>
        <p:xfrm>
          <a:off x="4953000" y="2512023"/>
          <a:ext cx="4481565" cy="2674635"/>
        </p:xfrm>
        <a:graphic>
          <a:graphicData uri="http://schemas.openxmlformats.org/drawingml/2006/table">
            <a:tbl>
              <a:tblPr firstRow="1">
                <a:tableStyleId>{8799B23B-EC83-4686-B30A-512413B5E67A}</a:tableStyleId>
              </a:tblPr>
              <a:tblGrid>
                <a:gridCol w="2210638">
                  <a:extLst>
                    <a:ext uri="{9D8B030D-6E8A-4147-A177-3AD203B41FA5}">
                      <a16:colId xmlns:a16="http://schemas.microsoft.com/office/drawing/2014/main" val="654006324"/>
                    </a:ext>
                  </a:extLst>
                </a:gridCol>
                <a:gridCol w="2270927">
                  <a:extLst>
                    <a:ext uri="{9D8B030D-6E8A-4147-A177-3AD203B41FA5}">
                      <a16:colId xmlns:a16="http://schemas.microsoft.com/office/drawing/2014/main" val="1779614384"/>
                    </a:ext>
                  </a:extLst>
                </a:gridCol>
              </a:tblGrid>
              <a:tr h="374403">
                <a:tc>
                  <a:txBody>
                    <a:bodyPr/>
                    <a:lstStyle/>
                    <a:p>
                      <a:pPr algn="ctr" latinLnBrk="1"/>
                      <a:r>
                        <a:rPr lang="en-US" altLang="ko-KR" sz="1200" dirty="0">
                          <a:solidFill>
                            <a:schemeClr val="bg1"/>
                          </a:solidFill>
                          <a:latin typeface="Apple SD Gothic Neo" panose="02000300000000000000" pitchFamily="2" charset="-127"/>
                          <a:ea typeface="Apple SD Gothic Neo" panose="02000300000000000000" pitchFamily="2" charset="-127"/>
                        </a:rPr>
                        <a:t>TABLE</a:t>
                      </a:r>
                      <a:endParaRPr lang="ko-KR" altLang="en-US" sz="1200" dirty="0">
                        <a:solidFill>
                          <a:schemeClr val="bg1"/>
                        </a:solidFill>
                        <a:latin typeface="Apple SD Gothic Neo" panose="02000300000000000000" pitchFamily="2" charset="-127"/>
                        <a:ea typeface="Apple SD Gothic Neo" panose="02000300000000000000" pitchFamily="2" charset="-127"/>
                      </a:endParaRPr>
                    </a:p>
                  </a:txBody>
                  <a:tcPr marL="69410" marR="69410" marT="34704" marB="34704" anchor="ctr">
                    <a:solidFill>
                      <a:schemeClr val="bg1">
                        <a:lumMod val="50000"/>
                      </a:schemeClr>
                    </a:solidFill>
                  </a:tcPr>
                </a:tc>
                <a:tc>
                  <a:txBody>
                    <a:bodyPr/>
                    <a:lstStyle/>
                    <a:p>
                      <a:pPr algn="ctr" latinLnBrk="1"/>
                      <a:r>
                        <a:rPr lang="ko-KR" altLang="en-US" sz="1200" dirty="0">
                          <a:solidFill>
                            <a:schemeClr val="bg1"/>
                          </a:solidFill>
                          <a:latin typeface="Apple SD Gothic Neo" panose="02000300000000000000" pitchFamily="2" charset="-127"/>
                          <a:ea typeface="Apple SD Gothic Neo" panose="02000300000000000000" pitchFamily="2" charset="-127"/>
                        </a:rPr>
                        <a:t>역할</a:t>
                      </a:r>
                    </a:p>
                  </a:txBody>
                  <a:tcPr marL="69410" marR="69410" marT="34704" marB="34704" anchor="ctr">
                    <a:solidFill>
                      <a:schemeClr val="bg1">
                        <a:lumMod val="50000"/>
                      </a:schemeClr>
                    </a:solidFill>
                  </a:tcPr>
                </a:tc>
                <a:extLst>
                  <a:ext uri="{0D108BD9-81ED-4DB2-BD59-A6C34878D82A}">
                    <a16:rowId xmlns:a16="http://schemas.microsoft.com/office/drawing/2014/main" val="2386498964"/>
                  </a:ext>
                </a:extLst>
              </a:tr>
              <a:tr h="372714">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visualization_mentalservicelocation</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의료기관 정보관리 </a:t>
                      </a:r>
                      <a:r>
                        <a:rPr lang="en-US" altLang="ko-KR" sz="1100" dirty="0">
                          <a:latin typeface="Apple SD Gothic Neo" panose="02000300000000000000" pitchFamily="2" charset="-127"/>
                          <a:ea typeface="Apple SD Gothic Neo" panose="02000300000000000000" pitchFamily="2" charset="-127"/>
                        </a:rPr>
                        <a:t>TABLE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957091194"/>
                  </a:ext>
                </a:extLst>
              </a:tr>
              <a:tr h="372714">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visualization_myboard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게시판관리 </a:t>
                      </a:r>
                      <a:r>
                        <a:rPr lang="en-US" altLang="ko-KR" sz="1100" dirty="0">
                          <a:latin typeface="Apple SD Gothic Neo" panose="02000300000000000000" pitchFamily="2" charset="-127"/>
                          <a:ea typeface="Apple SD Gothic Neo" panose="02000300000000000000" pitchFamily="2" charset="-127"/>
                        </a:rPr>
                        <a:t>TABLE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504955321"/>
                  </a:ext>
                </a:extLst>
              </a:tr>
              <a:tr h="372714">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visualization_mymembers</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회원관리 </a:t>
                      </a:r>
                      <a:r>
                        <a:rPr lang="en-US" altLang="ko-KR" sz="1100" dirty="0">
                          <a:latin typeface="Apple SD Gothic Neo" panose="02000300000000000000" pitchFamily="2" charset="-127"/>
                          <a:ea typeface="Apple SD Gothic Neo" panose="02000300000000000000" pitchFamily="2" charset="-127"/>
                        </a:rPr>
                        <a:t>TABLE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834173779"/>
                  </a:ext>
                </a:extLst>
              </a:tr>
              <a:tr h="372714">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visualization_comment</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댓글관리 </a:t>
                      </a:r>
                      <a:r>
                        <a:rPr lang="en-US" altLang="ko-KR" sz="1100" dirty="0">
                          <a:latin typeface="Apple SD Gothic Neo" panose="02000300000000000000" pitchFamily="2" charset="-127"/>
                          <a:ea typeface="Apple SD Gothic Neo" panose="02000300000000000000" pitchFamily="2" charset="-127"/>
                        </a:rPr>
                        <a:t>TABLE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1715385532"/>
                  </a:ext>
                </a:extLst>
              </a:tr>
              <a:tr h="39378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member_board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회원관리 </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게시판관리 </a:t>
                      </a:r>
                      <a:endParaRPr lang="en-US" altLang="ko-KR" sz="1100" dirty="0">
                        <a:latin typeface="Apple SD Gothic Neo" panose="02000300000000000000" pitchFamily="2" charset="-127"/>
                        <a:ea typeface="Apple SD Gothic Neo" panose="02000300000000000000" pitchFamily="2" charset="-127"/>
                      </a:endParaRPr>
                    </a:p>
                    <a:p>
                      <a:pPr algn="ctr" latinLnBrk="1"/>
                      <a:r>
                        <a:rPr lang="en-US" altLang="ko-KR" sz="1100" dirty="0">
                          <a:latin typeface="Apple SD Gothic Neo" panose="02000300000000000000" pitchFamily="2" charset="-127"/>
                          <a:ea typeface="Apple SD Gothic Neo" panose="02000300000000000000" pitchFamily="2" charset="-127"/>
                        </a:rPr>
                        <a:t>JOIN</a:t>
                      </a:r>
                      <a:r>
                        <a:rPr lang="ko-KR" altLang="en-US" sz="1100" dirty="0">
                          <a:latin typeface="Apple SD Gothic Neo" panose="02000300000000000000" pitchFamily="2" charset="-127"/>
                          <a:ea typeface="Apple SD Gothic Neo" panose="02000300000000000000" pitchFamily="2" charset="-127"/>
                        </a:rPr>
                        <a:t>용 </a:t>
                      </a:r>
                      <a:r>
                        <a:rPr lang="en-US" altLang="ko-KR" sz="1100" dirty="0">
                          <a:latin typeface="Apple SD Gothic Neo" panose="02000300000000000000" pitchFamily="2" charset="-127"/>
                          <a:ea typeface="Apple SD Gothic Neo" panose="02000300000000000000" pitchFamily="2" charset="-127"/>
                        </a:rPr>
                        <a:t>TABLE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131301319"/>
                  </a:ext>
                </a:extLst>
              </a:tr>
              <a:tr h="39378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mental_board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게시판관리 </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의료기관정보관리 </a:t>
                      </a:r>
                      <a:endParaRPr lang="en-US" altLang="ko-KR" sz="1100" dirty="0">
                        <a:latin typeface="Apple SD Gothic Neo" panose="02000300000000000000" pitchFamily="2" charset="-127"/>
                        <a:ea typeface="Apple SD Gothic Neo" panose="02000300000000000000" pitchFamily="2" charset="-127"/>
                      </a:endParaRPr>
                    </a:p>
                    <a:p>
                      <a:pPr algn="ctr" latinLnBrk="1"/>
                      <a:r>
                        <a:rPr lang="en-US" altLang="ko-KR" sz="1100" dirty="0">
                          <a:latin typeface="Apple SD Gothic Neo" panose="02000300000000000000" pitchFamily="2" charset="-127"/>
                          <a:ea typeface="Apple SD Gothic Neo" panose="02000300000000000000" pitchFamily="2" charset="-127"/>
                        </a:rPr>
                        <a:t>JOIN</a:t>
                      </a:r>
                      <a:r>
                        <a:rPr lang="ko-KR" altLang="en-US" sz="1100" dirty="0">
                          <a:latin typeface="Apple SD Gothic Neo" panose="02000300000000000000" pitchFamily="2" charset="-127"/>
                          <a:ea typeface="Apple SD Gothic Neo" panose="02000300000000000000" pitchFamily="2" charset="-127"/>
                        </a:rPr>
                        <a:t>용 </a:t>
                      </a:r>
                      <a:r>
                        <a:rPr lang="en-US" altLang="ko-KR" sz="1100" dirty="0">
                          <a:latin typeface="Apple SD Gothic Neo" panose="02000300000000000000" pitchFamily="2" charset="-127"/>
                          <a:ea typeface="Apple SD Gothic Neo" panose="02000300000000000000" pitchFamily="2" charset="-127"/>
                        </a:rPr>
                        <a:t>TABLE </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010210721"/>
                  </a:ext>
                </a:extLst>
              </a:tr>
            </a:tbl>
          </a:graphicData>
        </a:graphic>
      </p:graphicFrame>
      <p:sp>
        <p:nvSpPr>
          <p:cNvPr id="12" name="TextBox 11">
            <a:extLst>
              <a:ext uri="{FF2B5EF4-FFF2-40B4-BE49-F238E27FC236}">
                <a16:creationId xmlns:a16="http://schemas.microsoft.com/office/drawing/2014/main" id="{D0CF7C5F-A612-3FAE-AA63-8F79E9A9C9AD}"/>
              </a:ext>
            </a:extLst>
          </p:cNvPr>
          <p:cNvSpPr txBox="1"/>
          <p:nvPr/>
        </p:nvSpPr>
        <p:spPr>
          <a:xfrm>
            <a:off x="320727" y="1204308"/>
            <a:ext cx="2241108"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a:t>
            </a:r>
            <a:r>
              <a:rPr kumimoji="1" lang="en-US" altLang="ko-KR" sz="1463" b="1" dirty="0">
                <a:latin typeface="Apple SD Gothic Neo" panose="02000300000000000000" pitchFamily="2" charset="-127"/>
                <a:ea typeface="Apple SD Gothic Neo" panose="02000300000000000000" pitchFamily="2" charset="-127"/>
              </a:rPr>
              <a:t>ERD </a:t>
            </a:r>
            <a:r>
              <a:rPr kumimoji="1" lang="ko-KR" altLang="en-US" sz="1463" b="1" dirty="0">
                <a:latin typeface="Apple SD Gothic Neo" panose="02000300000000000000" pitchFamily="2" charset="-127"/>
                <a:ea typeface="Apple SD Gothic Neo" panose="02000300000000000000" pitchFamily="2" charset="-127"/>
              </a:rPr>
              <a:t>다이어그램</a:t>
            </a:r>
          </a:p>
        </p:txBody>
      </p:sp>
    </p:spTree>
    <p:extLst>
      <p:ext uri="{BB962C8B-B14F-4D97-AF65-F5344CB8AC3E}">
        <p14:creationId xmlns:p14="http://schemas.microsoft.com/office/powerpoint/2010/main" val="199002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ADFBA11-560F-40F8-8188-0FFF5EEDD6F8}"/>
              </a:ext>
            </a:extLst>
          </p:cNvPr>
          <p:cNvPicPr>
            <a:picLocks noChangeAspect="1"/>
          </p:cNvPicPr>
          <p:nvPr/>
        </p:nvPicPr>
        <p:blipFill>
          <a:blip r:embed="rId3"/>
          <a:stretch>
            <a:fillRect/>
          </a:stretch>
        </p:blipFill>
        <p:spPr>
          <a:xfrm>
            <a:off x="601227" y="2808071"/>
            <a:ext cx="2030576" cy="2732049"/>
          </a:xfrm>
          <a:prstGeom prst="rect">
            <a:avLst/>
          </a:prstGeom>
        </p:spPr>
      </p:pic>
      <p:sp>
        <p:nvSpPr>
          <p:cNvPr id="17" name="직사각형 1">
            <a:extLst>
              <a:ext uri="{FF2B5EF4-FFF2-40B4-BE49-F238E27FC236}">
                <a16:creationId xmlns:a16="http://schemas.microsoft.com/office/drawing/2014/main" id="{2F3551A9-F96B-44B5-8878-F895D4A2AC2D}"/>
              </a:ext>
            </a:extLst>
          </p:cNvPr>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8" name="TextBox 3">
            <a:extLst>
              <a:ext uri="{FF2B5EF4-FFF2-40B4-BE49-F238E27FC236}">
                <a16:creationId xmlns:a16="http://schemas.microsoft.com/office/drawing/2014/main" id="{9549D539-F41E-4E11-AFBC-A5E38770A78D}"/>
              </a:ext>
            </a:extLst>
          </p:cNvPr>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2</a:t>
            </a:r>
            <a:r>
              <a:rPr lang="en-US" altLang="ko-KR" sz="1138" dirty="0"/>
              <a:t>.</a:t>
            </a:r>
            <a:r>
              <a:rPr sz="1138" dirty="0"/>
              <a:t> </a:t>
            </a:r>
          </a:p>
        </p:txBody>
      </p:sp>
      <p:sp>
        <p:nvSpPr>
          <p:cNvPr id="19" name="TextBox 18">
            <a:extLst>
              <a:ext uri="{FF2B5EF4-FFF2-40B4-BE49-F238E27FC236}">
                <a16:creationId xmlns:a16="http://schemas.microsoft.com/office/drawing/2014/main" id="{126973E1-C622-41F8-8B0D-2963967820D8}"/>
              </a:ext>
            </a:extLst>
          </p:cNvPr>
          <p:cNvSpPr txBox="1"/>
          <p:nvPr/>
        </p:nvSpPr>
        <p:spPr>
          <a:xfrm>
            <a:off x="762616" y="149978"/>
            <a:ext cx="3021984"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데이터베이스 설계</a:t>
            </a:r>
            <a:endParaRPr lang="ko-KR" altLang="en-US" sz="1138" dirty="0">
              <a:solidFill>
                <a:schemeClr val="bg1"/>
              </a:solidFill>
              <a:latin typeface="Apple SD Gothic Neo" panose="02000300000000000000" pitchFamily="2" charset="-127"/>
              <a:ea typeface="Apple SD Gothic Neo" panose="02000300000000000000" pitchFamily="2" charset="-127"/>
            </a:endParaRPr>
          </a:p>
        </p:txBody>
      </p:sp>
      <p:graphicFrame>
        <p:nvGraphicFramePr>
          <p:cNvPr id="9" name="표 5">
            <a:extLst>
              <a:ext uri="{FF2B5EF4-FFF2-40B4-BE49-F238E27FC236}">
                <a16:creationId xmlns:a16="http://schemas.microsoft.com/office/drawing/2014/main" id="{7C7886AE-E75A-4B2B-8D55-DA5CD2C008C4}"/>
              </a:ext>
            </a:extLst>
          </p:cNvPr>
          <p:cNvGraphicFramePr>
            <a:graphicFrameLocks noGrp="1"/>
          </p:cNvGraphicFramePr>
          <p:nvPr>
            <p:extLst>
              <p:ext uri="{D42A27DB-BD31-4B8C-83A1-F6EECF244321}">
                <p14:modId xmlns:p14="http://schemas.microsoft.com/office/powerpoint/2010/main" val="633356170"/>
              </p:ext>
            </p:extLst>
          </p:nvPr>
        </p:nvGraphicFramePr>
        <p:xfrm>
          <a:off x="3496493" y="2390075"/>
          <a:ext cx="5717845" cy="3568042"/>
        </p:xfrm>
        <a:graphic>
          <a:graphicData uri="http://schemas.openxmlformats.org/drawingml/2006/table">
            <a:tbl>
              <a:tblPr firstRow="1" bandRow="1">
                <a:tableStyleId>{F5AB1C69-6EDB-4FF4-983F-18BD219EF322}</a:tableStyleId>
              </a:tblPr>
              <a:tblGrid>
                <a:gridCol w="1642525">
                  <a:extLst>
                    <a:ext uri="{9D8B030D-6E8A-4147-A177-3AD203B41FA5}">
                      <a16:colId xmlns:a16="http://schemas.microsoft.com/office/drawing/2014/main" val="654006324"/>
                    </a:ext>
                  </a:extLst>
                </a:gridCol>
                <a:gridCol w="4075320">
                  <a:extLst>
                    <a:ext uri="{9D8B030D-6E8A-4147-A177-3AD203B41FA5}">
                      <a16:colId xmlns:a16="http://schemas.microsoft.com/office/drawing/2014/main" val="1779614384"/>
                    </a:ext>
                  </a:extLst>
                </a:gridCol>
              </a:tblGrid>
              <a:tr h="329639">
                <a:tc>
                  <a:txBody>
                    <a:bodyPr/>
                    <a:lstStyle/>
                    <a:p>
                      <a:pPr algn="ctr" latinLnBrk="1"/>
                      <a:r>
                        <a:rPr lang="en-US" altLang="ko-KR" sz="1200" dirty="0">
                          <a:latin typeface="Apple SD Gothic Neo" panose="02000300000000000000" pitchFamily="2" charset="-127"/>
                          <a:ea typeface="Apple SD Gothic Neo" panose="02000300000000000000" pitchFamily="2" charset="-127"/>
                        </a:rPr>
                        <a:t>COLUMN</a:t>
                      </a:r>
                      <a:endParaRPr lang="ko-KR" altLang="en-US" sz="12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역할</a:t>
                      </a:r>
                    </a:p>
                  </a:txBody>
                  <a:tcPr marL="69410" marR="69410" marT="34704" marB="34704" anchor="ctr"/>
                </a:tc>
                <a:extLst>
                  <a:ext uri="{0D108BD9-81ED-4DB2-BD59-A6C34878D82A}">
                    <a16:rowId xmlns:a16="http://schemas.microsoft.com/office/drawing/2014/main" val="2386498964"/>
                  </a:ext>
                </a:extLst>
              </a:tr>
              <a:tr h="328152">
                <a:tc>
                  <a:txBody>
                    <a:bodyPr/>
                    <a:lstStyle/>
                    <a:p>
                      <a:pPr algn="ctr" latinLnBrk="1"/>
                      <a:r>
                        <a:rPr lang="en-US" altLang="ko-KR" sz="1100" dirty="0">
                          <a:latin typeface="Apple SD Gothic Neo" panose="02000300000000000000" pitchFamily="2" charset="-127"/>
                          <a:ea typeface="Apple SD Gothic Neo" panose="02000300000000000000" pitchFamily="2" charset="-127"/>
                        </a:rPr>
                        <a:t>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mental_board</a:t>
                      </a:r>
                      <a:r>
                        <a:rPr lang="en-US" altLang="ko-KR" sz="1100" dirty="0">
                          <a:latin typeface="Apple SD Gothic Neo" panose="02000300000000000000" pitchFamily="2" charset="-127"/>
                          <a:ea typeface="Apple SD Gothic Neo" panose="02000300000000000000" pitchFamily="2" charset="-127"/>
                        </a:rPr>
                        <a:t>, </a:t>
                      </a:r>
                      <a:r>
                        <a:rPr lang="en-US" altLang="ko-KR" sz="1100" dirty="0" err="1">
                          <a:latin typeface="Apple SD Gothic Neo" panose="02000300000000000000" pitchFamily="2" charset="-127"/>
                          <a:ea typeface="Apple SD Gothic Neo" panose="02000300000000000000" pitchFamily="2" charset="-127"/>
                        </a:rPr>
                        <a:t>visualization_myboard</a:t>
                      </a:r>
                      <a:r>
                        <a:rPr lang="en-US" altLang="ko-KR" sz="1100" dirty="0">
                          <a:latin typeface="Apple SD Gothic Neo" panose="02000300000000000000" pitchFamily="2" charset="-127"/>
                          <a:ea typeface="Apple SD Gothic Neo" panose="02000300000000000000" pitchFamily="2" charset="-127"/>
                        </a:rPr>
                        <a:t> TABLE</a:t>
                      </a:r>
                      <a:r>
                        <a:rPr lang="ko-KR" altLang="en-US" sz="1100" dirty="0">
                          <a:latin typeface="Apple SD Gothic Neo" panose="02000300000000000000" pitchFamily="2" charset="-127"/>
                          <a:ea typeface="Apple SD Gothic Neo" panose="02000300000000000000" pitchFamily="2" charset="-127"/>
                        </a:rPr>
                        <a:t>과의 연결을 위해 </a:t>
                      </a:r>
                      <a:endParaRPr lang="en-US" altLang="ko-KR" sz="1100" dirty="0">
                        <a:latin typeface="Apple SD Gothic Neo" panose="02000300000000000000" pitchFamily="2" charset="-127"/>
                        <a:ea typeface="Apple SD Gothic Neo" panose="02000300000000000000" pitchFamily="2" charset="-127"/>
                      </a:endParaRPr>
                    </a:p>
                    <a:p>
                      <a:pPr marL="0" indent="0" algn="ctr">
                        <a:buFont typeface="Wingdings" panose="05000000000000000000" pitchFamily="2" charset="2"/>
                        <a:buNone/>
                      </a:pPr>
                      <a:r>
                        <a:rPr lang="ko-KR" altLang="en-US" sz="1100" dirty="0">
                          <a:latin typeface="Apple SD Gothic Neo" panose="02000300000000000000" pitchFamily="2" charset="-127"/>
                          <a:ea typeface="Apple SD Gothic Neo" panose="02000300000000000000" pitchFamily="2" charset="-127"/>
                        </a:rPr>
                        <a:t>자동생성 </a:t>
                      </a:r>
                      <a:r>
                        <a:rPr lang="en-US" altLang="ko-KR" sz="1100" dirty="0">
                          <a:latin typeface="Apple SD Gothic Neo" panose="02000300000000000000" pitchFamily="2" charset="-127"/>
                          <a:ea typeface="Apple SD Gothic Neo" panose="02000300000000000000" pitchFamily="2" charset="-127"/>
                        </a:rPr>
                        <a:t>id</a:t>
                      </a:r>
                      <a:r>
                        <a:rPr lang="ko-KR" altLang="en-US" sz="1100" dirty="0">
                          <a:latin typeface="Apple SD Gothic Neo" panose="02000300000000000000" pitchFamily="2" charset="-127"/>
                          <a:ea typeface="Apple SD Gothic Neo" panose="02000300000000000000" pitchFamily="2" charset="-127"/>
                        </a:rPr>
                        <a:t>에 </a:t>
                      </a:r>
                      <a:r>
                        <a:rPr lang="en-US" altLang="ko-KR" sz="1100" dirty="0">
                          <a:latin typeface="Apple SD Gothic Neo" panose="02000300000000000000" pitchFamily="2" charset="-127"/>
                          <a:ea typeface="Apple SD Gothic Neo" panose="02000300000000000000" pitchFamily="2" charset="-127"/>
                        </a:rPr>
                        <a:t>Primary Key</a:t>
                      </a:r>
                      <a:r>
                        <a:rPr lang="ko-KR" altLang="en-US" sz="1100" dirty="0">
                          <a:latin typeface="Apple SD Gothic Neo" panose="02000300000000000000" pitchFamily="2" charset="-127"/>
                          <a:ea typeface="Apple SD Gothic Neo" panose="02000300000000000000" pitchFamily="2" charset="-127"/>
                        </a:rPr>
                        <a:t>값 부여</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957091194"/>
                  </a:ext>
                </a:extLst>
              </a:tr>
              <a:tr h="328152">
                <a:tc>
                  <a:txBody>
                    <a:bodyPr/>
                    <a:lstStyle/>
                    <a:p>
                      <a:pPr algn="ctr" latinLnBrk="1"/>
                      <a:r>
                        <a:rPr lang="en-US" altLang="ko-KR" sz="1100">
                          <a:latin typeface="Apple SD Gothic Neo" panose="02000300000000000000" pitchFamily="2" charset="-127"/>
                          <a:ea typeface="Apple SD Gothic Neo" panose="02000300000000000000" pitchFamily="2" charset="-127"/>
                        </a:rPr>
                        <a:t>public_or_private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공공기관과 민간기관을 구분</a:t>
                      </a:r>
                    </a:p>
                  </a:txBody>
                  <a:tcPr marL="69410" marR="69410" marT="34704" marB="34704" anchor="ctr"/>
                </a:tc>
                <a:extLst>
                  <a:ext uri="{0D108BD9-81ED-4DB2-BD59-A6C34878D82A}">
                    <a16:rowId xmlns:a16="http://schemas.microsoft.com/office/drawing/2014/main" val="2504955321"/>
                  </a:ext>
                </a:extLst>
              </a:tr>
              <a:tr h="328152">
                <a:tc>
                  <a:txBody>
                    <a:bodyPr/>
                    <a:lstStyle/>
                    <a:p>
                      <a:pPr algn="ctr" latinLnBrk="1"/>
                      <a:r>
                        <a:rPr lang="en-US" altLang="ko-KR" sz="1100">
                          <a:latin typeface="Apple SD Gothic Neo" panose="02000300000000000000" pitchFamily="2" charset="-127"/>
                          <a:ea typeface="Apple SD Gothic Neo" panose="02000300000000000000" pitchFamily="2" charset="-127"/>
                        </a:rPr>
                        <a:t>categories</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ko-KR" altLang="en-US" sz="1100" dirty="0">
                          <a:latin typeface="Apple SD Gothic Neo" panose="02000300000000000000" pitchFamily="2" charset="-127"/>
                          <a:ea typeface="Apple SD Gothic Neo" panose="02000300000000000000" pitchFamily="2" charset="-127"/>
                        </a:rPr>
                        <a:t>기관의 종류를 구분</a:t>
                      </a:r>
                      <a:br>
                        <a:rPr lang="en-US" altLang="ko-KR" sz="1100" dirty="0">
                          <a:latin typeface="Apple SD Gothic Neo" panose="02000300000000000000" pitchFamily="2" charset="-127"/>
                          <a:ea typeface="Apple SD Gothic Neo" panose="02000300000000000000" pitchFamily="2" charset="-127"/>
                        </a:rPr>
                      </a:br>
                      <a:r>
                        <a:rPr lang="en-US" altLang="ko-KR" sz="1100" dirty="0">
                          <a:latin typeface="Apple SD Gothic Neo" panose="02000300000000000000" pitchFamily="2" charset="-127"/>
                          <a:ea typeface="Apple SD Gothic Neo" panose="02000300000000000000" pitchFamily="2" charset="-127"/>
                        </a:rPr>
                        <a:t>ex) </a:t>
                      </a:r>
                      <a:r>
                        <a:rPr lang="ko-KR" altLang="en-US" sz="1100" dirty="0">
                          <a:latin typeface="Apple SD Gothic Neo" panose="02000300000000000000" pitchFamily="2" charset="-127"/>
                          <a:ea typeface="Apple SD Gothic Neo" panose="02000300000000000000" pitchFamily="2" charset="-127"/>
                        </a:rPr>
                        <a:t>병원</a:t>
                      </a:r>
                      <a:r>
                        <a:rPr lang="en-US" altLang="ko-KR" sz="1100" dirty="0">
                          <a:latin typeface="Apple SD Gothic Neo" panose="02000300000000000000" pitchFamily="2" charset="-127"/>
                          <a:ea typeface="Apple SD Gothic Neo" panose="02000300000000000000" pitchFamily="2" charset="-127"/>
                        </a:rPr>
                        <a:t>, </a:t>
                      </a:r>
                      <a:r>
                        <a:rPr lang="ko-KR" altLang="en-US" sz="1100" dirty="0">
                          <a:latin typeface="Apple SD Gothic Neo" panose="02000300000000000000" pitchFamily="2" charset="-127"/>
                          <a:ea typeface="Apple SD Gothic Neo" panose="02000300000000000000" pitchFamily="2" charset="-127"/>
                        </a:rPr>
                        <a:t>복지센터</a:t>
                      </a:r>
                      <a:r>
                        <a:rPr lang="en-US" altLang="ko-KR" sz="1100" dirty="0">
                          <a:latin typeface="Apple SD Gothic Neo" panose="02000300000000000000" pitchFamily="2" charset="-127"/>
                          <a:ea typeface="Apple SD Gothic Neo" panose="02000300000000000000" pitchFamily="2" charset="-127"/>
                        </a:rPr>
                        <a:t>, </a:t>
                      </a:r>
                      <a:r>
                        <a:rPr lang="ko-KR" altLang="en-US" sz="1100" dirty="0">
                          <a:latin typeface="Apple SD Gothic Neo" panose="02000300000000000000" pitchFamily="2" charset="-127"/>
                          <a:ea typeface="Apple SD Gothic Neo" panose="02000300000000000000" pitchFamily="2" charset="-127"/>
                        </a:rPr>
                        <a:t>보건소 등</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834173779"/>
                  </a:ext>
                </a:extLst>
              </a:tr>
              <a:tr h="328152">
                <a:tc>
                  <a:txBody>
                    <a:bodyPr/>
                    <a:lstStyle/>
                    <a:p>
                      <a:pPr algn="ctr" latinLnBrk="1"/>
                      <a:r>
                        <a:rPr lang="en-US" altLang="ko-KR" sz="1100" dirty="0">
                          <a:latin typeface="Apple SD Gothic Neo" panose="02000300000000000000" pitchFamily="2" charset="-127"/>
                          <a:ea typeface="Apple SD Gothic Neo" panose="02000300000000000000" pitchFamily="2" charset="-127"/>
                        </a:rPr>
                        <a:t>agency</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기관명</a:t>
                      </a:r>
                    </a:p>
                  </a:txBody>
                  <a:tcPr marL="69410" marR="69410" marT="34704" marB="34704" anchor="ctr"/>
                </a:tc>
                <a:extLst>
                  <a:ext uri="{0D108BD9-81ED-4DB2-BD59-A6C34878D82A}">
                    <a16:rowId xmlns:a16="http://schemas.microsoft.com/office/drawing/2014/main" val="1715385532"/>
                  </a:ext>
                </a:extLst>
              </a:tr>
              <a:tr h="328152">
                <a:tc>
                  <a:txBody>
                    <a:bodyPr/>
                    <a:lstStyle/>
                    <a:p>
                      <a:pPr algn="ctr" latinLnBrk="1"/>
                      <a:r>
                        <a:rPr lang="en-US" altLang="ko-KR" sz="1100" dirty="0">
                          <a:latin typeface="Apple SD Gothic Neo" panose="02000300000000000000" pitchFamily="2" charset="-127"/>
                          <a:ea typeface="Apple SD Gothic Neo" panose="02000300000000000000" pitchFamily="2" charset="-127"/>
                        </a:rPr>
                        <a:t>address</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기관 주소</a:t>
                      </a:r>
                    </a:p>
                  </a:txBody>
                  <a:tcPr marL="69410" marR="69410" marT="34704" marB="34704" anchor="ctr"/>
                </a:tc>
                <a:extLst>
                  <a:ext uri="{0D108BD9-81ED-4DB2-BD59-A6C34878D82A}">
                    <a16:rowId xmlns:a16="http://schemas.microsoft.com/office/drawing/2014/main" val="3131301319"/>
                  </a:ext>
                </a:extLst>
              </a:tr>
              <a:tr h="383579">
                <a:tc>
                  <a:txBody>
                    <a:bodyPr/>
                    <a:lstStyle/>
                    <a:p>
                      <a:pPr algn="ctr" latinLnBrk="1"/>
                      <a:r>
                        <a:rPr lang="en-US" altLang="ko-KR" sz="1100" dirty="0">
                          <a:latin typeface="Apple SD Gothic Neo" panose="02000300000000000000" pitchFamily="2" charset="-127"/>
                          <a:ea typeface="Apple SD Gothic Neo" panose="02000300000000000000" pitchFamily="2" charset="-127"/>
                        </a:rPr>
                        <a:t>latitude, longitude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기관의 좌표</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위도</a:t>
                      </a:r>
                      <a:r>
                        <a:rPr lang="en-US" altLang="ko-KR" sz="1100" dirty="0">
                          <a:latin typeface="Apple SD Gothic Neo" panose="02000300000000000000" pitchFamily="2" charset="-127"/>
                          <a:ea typeface="Apple SD Gothic Neo" panose="02000300000000000000" pitchFamily="2" charset="-127"/>
                        </a:rPr>
                        <a:t>, </a:t>
                      </a:r>
                      <a:r>
                        <a:rPr lang="ko-KR" altLang="en-US" sz="1100" dirty="0">
                          <a:latin typeface="Apple SD Gothic Neo" panose="02000300000000000000" pitchFamily="2" charset="-127"/>
                          <a:ea typeface="Apple SD Gothic Neo" panose="02000300000000000000" pitchFamily="2" charset="-127"/>
                        </a:rPr>
                        <a:t>경도</a:t>
                      </a:r>
                      <a:r>
                        <a:rPr lang="en-US" altLang="ko-KR" sz="1100" dirty="0">
                          <a:latin typeface="Apple SD Gothic Neo" panose="02000300000000000000" pitchFamily="2" charset="-127"/>
                          <a:ea typeface="Apple SD Gothic Neo" panose="02000300000000000000" pitchFamily="2" charset="-127"/>
                        </a:rPr>
                        <a:t>)</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010210721"/>
                  </a:ext>
                </a:extLst>
              </a:tr>
              <a:tr h="328152">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phone_numbers</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기관 전화번호</a:t>
                      </a:r>
                      <a:r>
                        <a:rPr lang="en-US" altLang="ko-KR" sz="1100" dirty="0">
                          <a:latin typeface="Apple SD Gothic Neo" panose="02000300000000000000" pitchFamily="2" charset="-127"/>
                          <a:ea typeface="Apple SD Gothic Neo" panose="02000300000000000000" pitchFamily="2" charset="-127"/>
                        </a:rPr>
                        <a:t> </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454139748"/>
                  </a:ext>
                </a:extLst>
              </a:tr>
              <a:tr h="328152">
                <a:tc>
                  <a:txBody>
                    <a:bodyPr/>
                    <a:lstStyle/>
                    <a:p>
                      <a:pPr algn="ctr" latinLnBrk="1"/>
                      <a:r>
                        <a:rPr lang="en-US" altLang="ko-KR" sz="1100" dirty="0">
                          <a:latin typeface="Apple SD Gothic Neo" panose="02000300000000000000" pitchFamily="2" charset="-127"/>
                          <a:ea typeface="Apple SD Gothic Neo" panose="02000300000000000000" pitchFamily="2" charset="-127"/>
                        </a:rPr>
                        <a:t>introductions</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기관 </a:t>
                      </a:r>
                      <a:r>
                        <a:rPr lang="ko-KR" altLang="en-US" sz="1100" dirty="0" err="1">
                          <a:latin typeface="Apple SD Gothic Neo" panose="02000300000000000000" pitchFamily="2" charset="-127"/>
                          <a:ea typeface="Apple SD Gothic Neo" panose="02000300000000000000" pitchFamily="2" charset="-127"/>
                        </a:rPr>
                        <a:t>소개글</a:t>
                      </a:r>
                      <a:r>
                        <a:rPr lang="ko-KR" altLang="en-US" sz="1100" dirty="0">
                          <a:latin typeface="Apple SD Gothic Neo" panose="02000300000000000000" pitchFamily="2" charset="-127"/>
                          <a:ea typeface="Apple SD Gothic Neo" panose="02000300000000000000" pitchFamily="2" charset="-127"/>
                        </a:rPr>
                        <a:t> </a:t>
                      </a:r>
                    </a:p>
                  </a:txBody>
                  <a:tcPr marL="69410" marR="69410" marT="34704" marB="34704" anchor="ctr"/>
                </a:tc>
                <a:extLst>
                  <a:ext uri="{0D108BD9-81ED-4DB2-BD59-A6C34878D82A}">
                    <a16:rowId xmlns:a16="http://schemas.microsoft.com/office/drawing/2014/main" val="4097907149"/>
                  </a:ext>
                </a:extLst>
              </a:tr>
              <a:tr h="383579">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agency_email</a:t>
                      </a:r>
                      <a:r>
                        <a:rPr lang="en-US" altLang="ko-KR" sz="1100" dirty="0">
                          <a:latin typeface="Apple SD Gothic Neo" panose="02000300000000000000" pitchFamily="2" charset="-127"/>
                          <a:ea typeface="Apple SD Gothic Neo" panose="02000300000000000000" pitchFamily="2" charset="-127"/>
                        </a:rPr>
                        <a:t>, </a:t>
                      </a:r>
                      <a:r>
                        <a:rPr lang="en-US" altLang="ko-KR" sz="1100" dirty="0" err="1">
                          <a:latin typeface="Apple SD Gothic Neo" panose="02000300000000000000" pitchFamily="2" charset="-127"/>
                          <a:ea typeface="Apple SD Gothic Neo" panose="02000300000000000000" pitchFamily="2" charset="-127"/>
                        </a:rPr>
                        <a:t>agency_password</a:t>
                      </a:r>
                      <a:r>
                        <a:rPr lang="en-US" altLang="ko-KR" sz="1100" dirty="0">
                          <a:latin typeface="Apple SD Gothic Neo" panose="02000300000000000000" pitchFamily="2" charset="-127"/>
                          <a:ea typeface="Apple SD Gothic Neo" panose="02000300000000000000" pitchFamily="2" charset="-127"/>
                        </a:rPr>
                        <a:t> </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기관 관리자 회원정보</a:t>
                      </a:r>
                    </a:p>
                  </a:txBody>
                  <a:tcPr marL="69410" marR="69410" marT="34704" marB="34704" anchor="ctr"/>
                </a:tc>
                <a:extLst>
                  <a:ext uri="{0D108BD9-81ED-4DB2-BD59-A6C34878D82A}">
                    <a16:rowId xmlns:a16="http://schemas.microsoft.com/office/drawing/2014/main" val="3688806675"/>
                  </a:ext>
                </a:extLst>
              </a:tr>
            </a:tbl>
          </a:graphicData>
        </a:graphic>
      </p:graphicFrame>
      <p:sp>
        <p:nvSpPr>
          <p:cNvPr id="13" name="TextBox 12">
            <a:extLst>
              <a:ext uri="{FF2B5EF4-FFF2-40B4-BE49-F238E27FC236}">
                <a16:creationId xmlns:a16="http://schemas.microsoft.com/office/drawing/2014/main" id="{5A79B8A6-6209-A601-0376-EE20B0D45C22}"/>
              </a:ext>
            </a:extLst>
          </p:cNvPr>
          <p:cNvSpPr txBox="1"/>
          <p:nvPr/>
        </p:nvSpPr>
        <p:spPr>
          <a:xfrm>
            <a:off x="320727" y="1204308"/>
            <a:ext cx="4113242"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a:t>
            </a:r>
            <a:r>
              <a:rPr kumimoji="1" lang="en-US" altLang="ko-KR" sz="1463" b="1" dirty="0" err="1">
                <a:latin typeface="Apple SD Gothic Neo" panose="02000300000000000000" pitchFamily="2" charset="-127"/>
                <a:ea typeface="Apple SD Gothic Neo" panose="02000300000000000000" pitchFamily="2" charset="-127"/>
              </a:rPr>
              <a:t>Metalservicelocation</a:t>
            </a:r>
            <a:r>
              <a:rPr kumimoji="1" lang="ko-KR" altLang="en-US" sz="1463" b="1" dirty="0">
                <a:latin typeface="Apple SD Gothic Neo" panose="02000300000000000000" pitchFamily="2" charset="-127"/>
                <a:ea typeface="Apple SD Gothic Neo" panose="02000300000000000000" pitchFamily="2" charset="-127"/>
              </a:rPr>
              <a:t> </a:t>
            </a:r>
            <a:r>
              <a:rPr kumimoji="1" lang="en-US" altLang="ko-KR" sz="1463" b="1" dirty="0">
                <a:latin typeface="Apple SD Gothic Neo" panose="02000300000000000000" pitchFamily="2" charset="-127"/>
                <a:ea typeface="Apple SD Gothic Neo" panose="02000300000000000000" pitchFamily="2" charset="-127"/>
              </a:rPr>
              <a:t>-</a:t>
            </a:r>
            <a:r>
              <a:rPr kumimoji="1" lang="ko-KR" altLang="en-US" sz="1463" b="1" dirty="0">
                <a:latin typeface="Apple SD Gothic Neo" panose="02000300000000000000" pitchFamily="2" charset="-127"/>
                <a:ea typeface="Apple SD Gothic Neo" panose="02000300000000000000" pitchFamily="2" charset="-127"/>
              </a:rPr>
              <a:t> 의료기관 정보관리 테이블</a:t>
            </a:r>
          </a:p>
        </p:txBody>
      </p:sp>
    </p:spTree>
    <p:extLst>
      <p:ext uri="{BB962C8B-B14F-4D97-AF65-F5344CB8AC3E}">
        <p14:creationId xmlns:p14="http://schemas.microsoft.com/office/powerpoint/2010/main" val="61186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
            <a:extLst>
              <a:ext uri="{FF2B5EF4-FFF2-40B4-BE49-F238E27FC236}">
                <a16:creationId xmlns:a16="http://schemas.microsoft.com/office/drawing/2014/main" id="{F37BA76C-1EA7-4CAC-AE15-89E71566834E}"/>
              </a:ext>
            </a:extLst>
          </p:cNvPr>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24" name="TextBox 3">
            <a:extLst>
              <a:ext uri="{FF2B5EF4-FFF2-40B4-BE49-F238E27FC236}">
                <a16:creationId xmlns:a16="http://schemas.microsoft.com/office/drawing/2014/main" id="{CADA9276-2450-49F7-98D5-5C8C327759FA}"/>
              </a:ext>
            </a:extLst>
          </p:cNvPr>
          <p:cNvSpPr txBox="1"/>
          <p:nvPr/>
        </p:nvSpPr>
        <p:spPr>
          <a:xfrm>
            <a:off x="196056" y="130254"/>
            <a:ext cx="498212" cy="2674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147" rIns="37147" anchor="ctr">
            <a:spAutoFit/>
          </a:bodyPr>
          <a:lstStyle>
            <a:lvl1pPr>
              <a:defRPr sz="1400">
                <a:solidFill>
                  <a:srgbClr val="FFFFFF"/>
                </a:solidFill>
              </a:defRPr>
            </a:lvl1pPr>
          </a:lstStyle>
          <a:p>
            <a:r>
              <a:rPr sz="1138" dirty="0"/>
              <a:t>Part </a:t>
            </a:r>
            <a:r>
              <a:rPr lang="en-US" sz="1138" dirty="0"/>
              <a:t>2</a:t>
            </a:r>
            <a:r>
              <a:rPr lang="en-US" altLang="ko-KR" sz="1138" dirty="0"/>
              <a:t>.</a:t>
            </a:r>
            <a:r>
              <a:rPr sz="1138" dirty="0"/>
              <a:t> </a:t>
            </a:r>
          </a:p>
        </p:txBody>
      </p:sp>
      <p:sp>
        <p:nvSpPr>
          <p:cNvPr id="26" name="TextBox 25">
            <a:extLst>
              <a:ext uri="{FF2B5EF4-FFF2-40B4-BE49-F238E27FC236}">
                <a16:creationId xmlns:a16="http://schemas.microsoft.com/office/drawing/2014/main" id="{71F92657-8C31-4719-AB5C-1AE8033BF8DD}"/>
              </a:ext>
            </a:extLst>
          </p:cNvPr>
          <p:cNvSpPr txBox="1"/>
          <p:nvPr/>
        </p:nvSpPr>
        <p:spPr>
          <a:xfrm>
            <a:off x="762616" y="149978"/>
            <a:ext cx="3021984"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데이터베이스 설계</a:t>
            </a:r>
            <a:endParaRPr lang="ko-KR" altLang="en-US" sz="1138" dirty="0">
              <a:solidFill>
                <a:schemeClr val="bg1"/>
              </a:solidFill>
              <a:latin typeface="Apple SD Gothic Neo" panose="02000300000000000000" pitchFamily="2" charset="-127"/>
              <a:ea typeface="Apple SD Gothic Neo" panose="02000300000000000000" pitchFamily="2" charset="-127"/>
            </a:endParaRPr>
          </a:p>
        </p:txBody>
      </p:sp>
      <p:sp>
        <p:nvSpPr>
          <p:cNvPr id="11" name="TextBox 10">
            <a:extLst>
              <a:ext uri="{FF2B5EF4-FFF2-40B4-BE49-F238E27FC236}">
                <a16:creationId xmlns:a16="http://schemas.microsoft.com/office/drawing/2014/main" id="{4F1ED973-742D-A01E-1E5B-B589DCDBB8B4}"/>
              </a:ext>
            </a:extLst>
          </p:cNvPr>
          <p:cNvSpPr txBox="1"/>
          <p:nvPr/>
        </p:nvSpPr>
        <p:spPr>
          <a:xfrm>
            <a:off x="320727" y="1204308"/>
            <a:ext cx="4113242"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a:t>
            </a:r>
            <a:r>
              <a:rPr kumimoji="1" lang="en-US" altLang="ko-KR" sz="1463" b="1" dirty="0" err="1">
                <a:latin typeface="Apple SD Gothic Neo" panose="02000300000000000000" pitchFamily="2" charset="-127"/>
                <a:ea typeface="Apple SD Gothic Neo" panose="02000300000000000000" pitchFamily="2" charset="-127"/>
              </a:rPr>
              <a:t>myboard</a:t>
            </a:r>
            <a:r>
              <a:rPr kumimoji="1" lang="en-US" altLang="ko-KR" sz="1463" b="1" dirty="0">
                <a:latin typeface="Apple SD Gothic Neo" panose="02000300000000000000" pitchFamily="2" charset="-127"/>
                <a:ea typeface="Apple SD Gothic Neo" panose="02000300000000000000" pitchFamily="2" charset="-127"/>
              </a:rPr>
              <a:t> –</a:t>
            </a:r>
            <a:r>
              <a:rPr kumimoji="1" lang="ko-KR" altLang="en-US" sz="1463" b="1" dirty="0">
                <a:latin typeface="Apple SD Gothic Neo" panose="02000300000000000000" pitchFamily="2" charset="-127"/>
                <a:ea typeface="Apple SD Gothic Neo" panose="02000300000000000000" pitchFamily="2" charset="-127"/>
              </a:rPr>
              <a:t> 게시판 관리 테이블</a:t>
            </a:r>
          </a:p>
        </p:txBody>
      </p:sp>
      <p:pic>
        <p:nvPicPr>
          <p:cNvPr id="12" name="그림 11">
            <a:extLst>
              <a:ext uri="{FF2B5EF4-FFF2-40B4-BE49-F238E27FC236}">
                <a16:creationId xmlns:a16="http://schemas.microsoft.com/office/drawing/2014/main" id="{73686DAC-BEAE-791C-333B-6F46DCE3909A}"/>
              </a:ext>
            </a:extLst>
          </p:cNvPr>
          <p:cNvPicPr>
            <a:picLocks noChangeAspect="1"/>
          </p:cNvPicPr>
          <p:nvPr/>
        </p:nvPicPr>
        <p:blipFill>
          <a:blip r:embed="rId3"/>
          <a:stretch>
            <a:fillRect/>
          </a:stretch>
        </p:blipFill>
        <p:spPr>
          <a:xfrm>
            <a:off x="621939" y="3001149"/>
            <a:ext cx="2091516" cy="1497205"/>
          </a:xfrm>
          <a:prstGeom prst="rect">
            <a:avLst/>
          </a:prstGeom>
        </p:spPr>
      </p:pic>
      <p:graphicFrame>
        <p:nvGraphicFramePr>
          <p:cNvPr id="13" name="표 5">
            <a:extLst>
              <a:ext uri="{FF2B5EF4-FFF2-40B4-BE49-F238E27FC236}">
                <a16:creationId xmlns:a16="http://schemas.microsoft.com/office/drawing/2014/main" id="{C926E707-2352-B25F-3FFB-0BD0A99751BE}"/>
              </a:ext>
            </a:extLst>
          </p:cNvPr>
          <p:cNvGraphicFramePr>
            <a:graphicFrameLocks noGrp="1"/>
          </p:cNvGraphicFramePr>
          <p:nvPr>
            <p:extLst>
              <p:ext uri="{D42A27DB-BD31-4B8C-83A1-F6EECF244321}">
                <p14:modId xmlns:p14="http://schemas.microsoft.com/office/powerpoint/2010/main" val="2738321150"/>
              </p:ext>
            </p:extLst>
          </p:nvPr>
        </p:nvGraphicFramePr>
        <p:xfrm>
          <a:off x="3285674" y="2651271"/>
          <a:ext cx="6029148" cy="2236847"/>
        </p:xfrm>
        <a:graphic>
          <a:graphicData uri="http://schemas.openxmlformats.org/drawingml/2006/table">
            <a:tbl>
              <a:tblPr firstRow="1" bandRow="1">
                <a:tableStyleId>{F5AB1C69-6EDB-4FF4-983F-18BD219EF322}</a:tableStyleId>
              </a:tblPr>
              <a:tblGrid>
                <a:gridCol w="2080146">
                  <a:extLst>
                    <a:ext uri="{9D8B030D-6E8A-4147-A177-3AD203B41FA5}">
                      <a16:colId xmlns:a16="http://schemas.microsoft.com/office/drawing/2014/main" val="654006324"/>
                    </a:ext>
                  </a:extLst>
                </a:gridCol>
                <a:gridCol w="3949002">
                  <a:extLst>
                    <a:ext uri="{9D8B030D-6E8A-4147-A177-3AD203B41FA5}">
                      <a16:colId xmlns:a16="http://schemas.microsoft.com/office/drawing/2014/main" val="1779614384"/>
                    </a:ext>
                  </a:extLst>
                </a:gridCol>
              </a:tblGrid>
              <a:tr h="316510">
                <a:tc>
                  <a:txBody>
                    <a:bodyPr/>
                    <a:lstStyle/>
                    <a:p>
                      <a:pPr algn="ctr" latinLnBrk="1"/>
                      <a:r>
                        <a:rPr lang="en-US" altLang="ko-KR" sz="1200" dirty="0">
                          <a:latin typeface="Apple SD Gothic Neo" panose="02000300000000000000" pitchFamily="2" charset="-127"/>
                          <a:ea typeface="Apple SD Gothic Neo" panose="02000300000000000000" pitchFamily="2" charset="-127"/>
                        </a:rPr>
                        <a:t>COLUMN</a:t>
                      </a:r>
                      <a:endParaRPr lang="ko-KR" altLang="en-US" sz="12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역할</a:t>
                      </a:r>
                    </a:p>
                  </a:txBody>
                  <a:tcPr marL="69410" marR="69410" marT="34704" marB="34704" anchor="ctr"/>
                </a:tc>
                <a:extLst>
                  <a:ext uri="{0D108BD9-81ED-4DB2-BD59-A6C34878D82A}">
                    <a16:rowId xmlns:a16="http://schemas.microsoft.com/office/drawing/2014/main" val="2386498964"/>
                  </a:ext>
                </a:extLst>
              </a:tr>
              <a:tr h="384744">
                <a:tc>
                  <a:txBody>
                    <a:bodyPr/>
                    <a:lstStyle/>
                    <a:p>
                      <a:pPr algn="ctr" latinLnBrk="1"/>
                      <a:r>
                        <a:rPr lang="en-US" altLang="ko-KR" sz="1100" dirty="0">
                          <a:latin typeface="Apple SD Gothic Neo" panose="02000300000000000000" pitchFamily="2" charset="-127"/>
                          <a:ea typeface="Apple SD Gothic Neo" panose="02000300000000000000" pitchFamily="2" charset="-127"/>
                        </a:rPr>
                        <a:t>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a:latin typeface="Apple SD Gothic Neo" panose="02000300000000000000" pitchFamily="2" charset="-127"/>
                          <a:ea typeface="Apple SD Gothic Neo" panose="02000300000000000000" pitchFamily="2" charset="-127"/>
                        </a:rPr>
                        <a:t>visualization Model </a:t>
                      </a:r>
                      <a:r>
                        <a:rPr lang="ko-KR" altLang="en-US" sz="1100" dirty="0">
                          <a:latin typeface="Apple SD Gothic Neo" panose="02000300000000000000" pitchFamily="2" charset="-127"/>
                          <a:ea typeface="Apple SD Gothic Neo" panose="02000300000000000000" pitchFamily="2" charset="-127"/>
                        </a:rPr>
                        <a:t>내 모든</a:t>
                      </a:r>
                      <a:r>
                        <a:rPr lang="en-US" altLang="ko-KR" sz="1100" dirty="0">
                          <a:latin typeface="Apple SD Gothic Neo" panose="02000300000000000000" pitchFamily="2" charset="-127"/>
                          <a:ea typeface="Apple SD Gothic Neo" panose="02000300000000000000" pitchFamily="2" charset="-127"/>
                        </a:rPr>
                        <a:t> TABLE</a:t>
                      </a:r>
                      <a:r>
                        <a:rPr lang="ko-KR" altLang="en-US" sz="1100" dirty="0">
                          <a:latin typeface="Apple SD Gothic Neo" panose="02000300000000000000" pitchFamily="2" charset="-127"/>
                          <a:ea typeface="Apple SD Gothic Neo" panose="02000300000000000000" pitchFamily="2" charset="-127"/>
                        </a:rPr>
                        <a:t>과의 연결을 위해 </a:t>
                      </a:r>
                      <a:endParaRPr lang="en-US" altLang="ko-KR" sz="1100" dirty="0">
                        <a:latin typeface="Apple SD Gothic Neo" panose="02000300000000000000" pitchFamily="2" charset="-127"/>
                        <a:ea typeface="Apple SD Gothic Neo" panose="02000300000000000000" pitchFamily="2" charset="-127"/>
                      </a:endParaRPr>
                    </a:p>
                    <a:p>
                      <a:pPr marL="0" indent="0" algn="ctr">
                        <a:buFont typeface="Wingdings" panose="05000000000000000000" pitchFamily="2" charset="2"/>
                        <a:buNone/>
                      </a:pPr>
                      <a:r>
                        <a:rPr lang="ko-KR" altLang="en-US" sz="1100" dirty="0">
                          <a:latin typeface="Apple SD Gothic Neo" panose="02000300000000000000" pitchFamily="2" charset="-127"/>
                          <a:ea typeface="Apple SD Gothic Neo" panose="02000300000000000000" pitchFamily="2" charset="-127"/>
                        </a:rPr>
                        <a:t>자동생성 </a:t>
                      </a:r>
                      <a:r>
                        <a:rPr lang="en-US" altLang="ko-KR" sz="1100" dirty="0">
                          <a:latin typeface="Apple SD Gothic Neo" panose="02000300000000000000" pitchFamily="2" charset="-127"/>
                          <a:ea typeface="Apple SD Gothic Neo" panose="02000300000000000000" pitchFamily="2" charset="-127"/>
                        </a:rPr>
                        <a:t>id</a:t>
                      </a:r>
                      <a:r>
                        <a:rPr lang="ko-KR" altLang="en-US" sz="1100" dirty="0">
                          <a:latin typeface="Apple SD Gothic Neo" panose="02000300000000000000" pitchFamily="2" charset="-127"/>
                          <a:ea typeface="Apple SD Gothic Neo" panose="02000300000000000000" pitchFamily="2" charset="-127"/>
                        </a:rPr>
                        <a:t>에 </a:t>
                      </a:r>
                      <a:r>
                        <a:rPr lang="en-US" altLang="ko-KR" sz="1100" dirty="0">
                          <a:latin typeface="Apple SD Gothic Neo" panose="02000300000000000000" pitchFamily="2" charset="-127"/>
                          <a:ea typeface="Apple SD Gothic Neo" panose="02000300000000000000" pitchFamily="2" charset="-127"/>
                        </a:rPr>
                        <a:t>Primary Key</a:t>
                      </a:r>
                      <a:r>
                        <a:rPr lang="ko-KR" altLang="en-US" sz="1100" dirty="0">
                          <a:latin typeface="Apple SD Gothic Neo" panose="02000300000000000000" pitchFamily="2" charset="-127"/>
                          <a:ea typeface="Apple SD Gothic Neo" panose="02000300000000000000" pitchFamily="2" charset="-127"/>
                        </a:rPr>
                        <a:t>값 부여</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957091194"/>
                  </a:ext>
                </a:extLst>
              </a:tr>
              <a:tr h="28634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board_title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게시물 제목 </a:t>
                      </a:r>
                    </a:p>
                  </a:txBody>
                  <a:tcPr marL="69410" marR="69410" marT="34704" marB="34704" anchor="ctr"/>
                </a:tc>
                <a:extLst>
                  <a:ext uri="{0D108BD9-81ED-4DB2-BD59-A6C34878D82A}">
                    <a16:rowId xmlns:a16="http://schemas.microsoft.com/office/drawing/2014/main" val="2504955321"/>
                  </a:ext>
                </a:extLst>
              </a:tr>
              <a:tr h="28634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board_content</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ko-KR" altLang="en-US" sz="1100" dirty="0">
                          <a:latin typeface="Apple SD Gothic Neo" panose="02000300000000000000" pitchFamily="2" charset="-127"/>
                          <a:ea typeface="Apple SD Gothic Neo" panose="02000300000000000000" pitchFamily="2" charset="-127"/>
                        </a:rPr>
                        <a:t>게시물 내용 </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834173779"/>
                  </a:ext>
                </a:extLst>
              </a:tr>
              <a:tr h="384744">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mymembers_mynickname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mymember.mynickname</a:t>
                      </a:r>
                      <a:r>
                        <a:rPr lang="en-US" altLang="ko-KR" sz="1100" dirty="0">
                          <a:latin typeface="Apple SD Gothic Neo" panose="02000300000000000000" pitchFamily="2" charset="-127"/>
                          <a:ea typeface="Apple SD Gothic Neo" panose="02000300000000000000" pitchFamily="2" charset="-127"/>
                        </a:rPr>
                        <a:t> COLUMN</a:t>
                      </a:r>
                      <a:r>
                        <a:rPr lang="ko-KR" altLang="en-US" sz="1100" dirty="0">
                          <a:latin typeface="Apple SD Gothic Neo" panose="02000300000000000000" pitchFamily="2" charset="-127"/>
                          <a:ea typeface="Apple SD Gothic Neo" panose="02000300000000000000" pitchFamily="2" charset="-127"/>
                        </a:rPr>
                        <a:t>의 </a:t>
                      </a:r>
                      <a:r>
                        <a:rPr lang="en-US" altLang="ko-KR" sz="1100" dirty="0">
                          <a:latin typeface="Apple SD Gothic Neo" panose="02000300000000000000" pitchFamily="2" charset="-127"/>
                          <a:ea typeface="Apple SD Gothic Neo" panose="02000300000000000000" pitchFamily="2" charset="-127"/>
                        </a:rPr>
                        <a:t>Foreign Key</a:t>
                      </a:r>
                    </a:p>
                    <a:p>
                      <a:pPr algn="ctr"/>
                      <a:r>
                        <a:rPr lang="en-US" altLang="ko-KR" sz="1100" dirty="0" err="1">
                          <a:latin typeface="Apple SD Gothic Neo" panose="02000300000000000000" pitchFamily="2" charset="-127"/>
                          <a:ea typeface="Apple SD Gothic Neo" panose="02000300000000000000" pitchFamily="2" charset="-127"/>
                        </a:rPr>
                        <a:t>mymembers</a:t>
                      </a:r>
                      <a:r>
                        <a:rPr lang="ko-KR" altLang="en-US" sz="1100" dirty="0">
                          <a:latin typeface="Apple SD Gothic Neo" panose="02000300000000000000" pitchFamily="2" charset="-127"/>
                          <a:ea typeface="Apple SD Gothic Neo" panose="02000300000000000000" pitchFamily="2" charset="-127"/>
                        </a:rPr>
                        <a:t> </a:t>
                      </a:r>
                      <a:r>
                        <a:rPr lang="en-US" altLang="ko-KR" sz="1100" dirty="0">
                          <a:latin typeface="Apple SD Gothic Neo" panose="02000300000000000000" pitchFamily="2" charset="-127"/>
                          <a:ea typeface="Apple SD Gothic Neo" panose="02000300000000000000" pitchFamily="2" charset="-127"/>
                        </a:rPr>
                        <a:t>TABLE</a:t>
                      </a:r>
                      <a:r>
                        <a:rPr lang="ko-KR" altLang="en-US" sz="1100" dirty="0">
                          <a:latin typeface="Apple SD Gothic Neo" panose="02000300000000000000" pitchFamily="2" charset="-127"/>
                          <a:ea typeface="Apple SD Gothic Neo" panose="02000300000000000000" pitchFamily="2" charset="-127"/>
                        </a:rPr>
                        <a:t>과 </a:t>
                      </a:r>
                      <a:r>
                        <a:rPr lang="en-US" altLang="ko-KR" sz="1100" dirty="0">
                          <a:latin typeface="Apple SD Gothic Neo" panose="02000300000000000000" pitchFamily="2" charset="-127"/>
                          <a:ea typeface="Apple SD Gothic Neo" panose="02000300000000000000" pitchFamily="2" charset="-127"/>
                        </a:rPr>
                        <a:t>JOIN</a:t>
                      </a:r>
                      <a:r>
                        <a:rPr lang="ko-KR" altLang="en-US" sz="1100" dirty="0">
                          <a:latin typeface="Apple SD Gothic Neo" panose="02000300000000000000" pitchFamily="2" charset="-127"/>
                          <a:ea typeface="Apple SD Gothic Neo" panose="02000300000000000000" pitchFamily="2" charset="-127"/>
                        </a:rPr>
                        <a:t>하기 위해 사용</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1715385532"/>
                  </a:ext>
                </a:extLst>
              </a:tr>
              <a:tr h="538271">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mentalservicelocation_address</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mentalservicelocation.id</a:t>
                      </a:r>
                      <a:r>
                        <a:rPr lang="en-US" altLang="ko-KR" sz="1100" dirty="0">
                          <a:latin typeface="Apple SD Gothic Neo" panose="02000300000000000000" pitchFamily="2" charset="-127"/>
                          <a:ea typeface="Apple SD Gothic Neo" panose="02000300000000000000" pitchFamily="2" charset="-127"/>
                        </a:rPr>
                        <a:t> COLUMN</a:t>
                      </a:r>
                      <a:r>
                        <a:rPr lang="ko-KR" altLang="en-US" sz="1100" dirty="0">
                          <a:latin typeface="Apple SD Gothic Neo" panose="02000300000000000000" pitchFamily="2" charset="-127"/>
                          <a:ea typeface="Apple SD Gothic Neo" panose="02000300000000000000" pitchFamily="2" charset="-127"/>
                        </a:rPr>
                        <a:t>의</a:t>
                      </a:r>
                      <a:r>
                        <a:rPr lang="en-US" altLang="ko-KR" sz="1100" dirty="0">
                          <a:latin typeface="Apple SD Gothic Neo" panose="02000300000000000000" pitchFamily="2" charset="-127"/>
                          <a:ea typeface="Apple SD Gothic Neo" panose="02000300000000000000" pitchFamily="2" charset="-127"/>
                        </a:rPr>
                        <a:t> Foreign Key</a:t>
                      </a:r>
                    </a:p>
                    <a:p>
                      <a:pPr algn="ctr"/>
                      <a:r>
                        <a:rPr lang="en-US" altLang="ko-KR" sz="1100" dirty="0" err="1">
                          <a:latin typeface="Apple SD Gothic Neo" panose="02000300000000000000" pitchFamily="2" charset="-127"/>
                          <a:ea typeface="Apple SD Gothic Neo" panose="02000300000000000000" pitchFamily="2" charset="-127"/>
                        </a:rPr>
                        <a:t>mentalservicelocation</a:t>
                      </a:r>
                      <a:r>
                        <a:rPr lang="en-US" altLang="ko-KR" sz="1100" dirty="0">
                          <a:latin typeface="Apple SD Gothic Neo" panose="02000300000000000000" pitchFamily="2" charset="-127"/>
                          <a:ea typeface="Apple SD Gothic Neo" panose="02000300000000000000" pitchFamily="2" charset="-127"/>
                        </a:rPr>
                        <a:t> TABLE</a:t>
                      </a:r>
                      <a:r>
                        <a:rPr lang="ko-KR" altLang="en-US" sz="1100" dirty="0">
                          <a:latin typeface="Apple SD Gothic Neo" panose="02000300000000000000" pitchFamily="2" charset="-127"/>
                          <a:ea typeface="Apple SD Gothic Neo" panose="02000300000000000000" pitchFamily="2" charset="-127"/>
                        </a:rPr>
                        <a:t>과 </a:t>
                      </a:r>
                      <a:r>
                        <a:rPr lang="en-US" altLang="ko-KR" sz="1100" dirty="0">
                          <a:latin typeface="Apple SD Gothic Neo" panose="02000300000000000000" pitchFamily="2" charset="-127"/>
                          <a:ea typeface="Apple SD Gothic Neo" panose="02000300000000000000" pitchFamily="2" charset="-127"/>
                        </a:rPr>
                        <a:t>JOIN</a:t>
                      </a:r>
                      <a:r>
                        <a:rPr lang="ko-KR" altLang="en-US" sz="1100" dirty="0">
                          <a:latin typeface="Apple SD Gothic Neo" panose="02000300000000000000" pitchFamily="2" charset="-127"/>
                          <a:ea typeface="Apple SD Gothic Neo" panose="02000300000000000000" pitchFamily="2" charset="-127"/>
                        </a:rPr>
                        <a:t>하기 위해 사용</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131301319"/>
                  </a:ext>
                </a:extLst>
              </a:tr>
            </a:tbl>
          </a:graphicData>
        </a:graphic>
      </p:graphicFrame>
    </p:spTree>
    <p:extLst>
      <p:ext uri="{BB962C8B-B14F-4D97-AF65-F5344CB8AC3E}">
        <p14:creationId xmlns:p14="http://schemas.microsoft.com/office/powerpoint/2010/main" val="4182179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DBC2A5CF-F7E3-463B-89AB-534C26B40C41}"/>
              </a:ext>
            </a:extLst>
          </p:cNvPr>
          <p:cNvPicPr>
            <a:picLocks noChangeAspect="1"/>
          </p:cNvPicPr>
          <p:nvPr/>
        </p:nvPicPr>
        <p:blipFill>
          <a:blip r:embed="rId3"/>
          <a:stretch>
            <a:fillRect/>
          </a:stretch>
        </p:blipFill>
        <p:spPr>
          <a:xfrm>
            <a:off x="601843" y="1704043"/>
            <a:ext cx="2084730" cy="1637126"/>
          </a:xfrm>
          <a:prstGeom prst="rect">
            <a:avLst/>
          </a:prstGeom>
        </p:spPr>
      </p:pic>
      <p:sp>
        <p:nvSpPr>
          <p:cNvPr id="21" name="직사각형 1">
            <a:extLst>
              <a:ext uri="{FF2B5EF4-FFF2-40B4-BE49-F238E27FC236}">
                <a16:creationId xmlns:a16="http://schemas.microsoft.com/office/drawing/2014/main" id="{F37BA76C-1EA7-4CAC-AE15-89E71566834E}"/>
              </a:ext>
            </a:extLst>
          </p:cNvPr>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24" name="TextBox 3">
            <a:extLst>
              <a:ext uri="{FF2B5EF4-FFF2-40B4-BE49-F238E27FC236}">
                <a16:creationId xmlns:a16="http://schemas.microsoft.com/office/drawing/2014/main" id="{CADA9276-2450-49F7-98D5-5C8C327759FA}"/>
              </a:ext>
            </a:extLst>
          </p:cNvPr>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2</a:t>
            </a:r>
            <a:r>
              <a:rPr lang="en-US" altLang="ko-KR" sz="1138" dirty="0"/>
              <a:t>.</a:t>
            </a:r>
            <a:r>
              <a:rPr sz="1138" dirty="0"/>
              <a:t> </a:t>
            </a:r>
          </a:p>
        </p:txBody>
      </p:sp>
      <p:sp>
        <p:nvSpPr>
          <p:cNvPr id="26" name="TextBox 25">
            <a:extLst>
              <a:ext uri="{FF2B5EF4-FFF2-40B4-BE49-F238E27FC236}">
                <a16:creationId xmlns:a16="http://schemas.microsoft.com/office/drawing/2014/main" id="{71F92657-8C31-4719-AB5C-1AE8033BF8DD}"/>
              </a:ext>
            </a:extLst>
          </p:cNvPr>
          <p:cNvSpPr txBox="1"/>
          <p:nvPr/>
        </p:nvSpPr>
        <p:spPr>
          <a:xfrm>
            <a:off x="762616" y="149978"/>
            <a:ext cx="3021984"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데이터베이스 설계</a:t>
            </a:r>
            <a:endParaRPr lang="ko-KR" altLang="en-US" sz="1138" dirty="0">
              <a:solidFill>
                <a:schemeClr val="bg1"/>
              </a:solidFill>
              <a:latin typeface="Apple SD Gothic Neo" panose="02000300000000000000" pitchFamily="2" charset="-127"/>
              <a:ea typeface="Apple SD Gothic Neo" panose="02000300000000000000" pitchFamily="2" charset="-127"/>
            </a:endParaRPr>
          </a:p>
        </p:txBody>
      </p:sp>
      <p:graphicFrame>
        <p:nvGraphicFramePr>
          <p:cNvPr id="9" name="표 5">
            <a:extLst>
              <a:ext uri="{FF2B5EF4-FFF2-40B4-BE49-F238E27FC236}">
                <a16:creationId xmlns:a16="http://schemas.microsoft.com/office/drawing/2014/main" id="{7ED4A910-F44A-45FA-96F2-819774A5CCCA}"/>
              </a:ext>
            </a:extLst>
          </p:cNvPr>
          <p:cNvGraphicFramePr>
            <a:graphicFrameLocks noGrp="1"/>
          </p:cNvGraphicFramePr>
          <p:nvPr>
            <p:extLst>
              <p:ext uri="{D42A27DB-BD31-4B8C-83A1-F6EECF244321}">
                <p14:modId xmlns:p14="http://schemas.microsoft.com/office/powerpoint/2010/main" val="1309247897"/>
              </p:ext>
            </p:extLst>
          </p:nvPr>
        </p:nvGraphicFramePr>
        <p:xfrm>
          <a:off x="3084707" y="1851043"/>
          <a:ext cx="6029148" cy="1343126"/>
        </p:xfrm>
        <a:graphic>
          <a:graphicData uri="http://schemas.openxmlformats.org/drawingml/2006/table">
            <a:tbl>
              <a:tblPr firstRow="1" bandRow="1">
                <a:tableStyleId>{F5AB1C69-6EDB-4FF4-983F-18BD219EF322}</a:tableStyleId>
              </a:tblPr>
              <a:tblGrid>
                <a:gridCol w="1738001">
                  <a:extLst>
                    <a:ext uri="{9D8B030D-6E8A-4147-A177-3AD203B41FA5}">
                      <a16:colId xmlns:a16="http://schemas.microsoft.com/office/drawing/2014/main" val="654006324"/>
                    </a:ext>
                  </a:extLst>
                </a:gridCol>
                <a:gridCol w="4291147">
                  <a:extLst>
                    <a:ext uri="{9D8B030D-6E8A-4147-A177-3AD203B41FA5}">
                      <a16:colId xmlns:a16="http://schemas.microsoft.com/office/drawing/2014/main" val="1779614384"/>
                    </a:ext>
                  </a:extLst>
                </a:gridCol>
              </a:tblGrid>
              <a:tr h="257708">
                <a:tc>
                  <a:txBody>
                    <a:bodyPr/>
                    <a:lstStyle/>
                    <a:p>
                      <a:pPr algn="ctr" latinLnBrk="1"/>
                      <a:r>
                        <a:rPr lang="en-US" altLang="ko-KR" sz="1200" dirty="0">
                          <a:latin typeface="Apple SD Gothic Neo" panose="02000300000000000000" pitchFamily="2" charset="-127"/>
                          <a:ea typeface="Apple SD Gothic Neo" panose="02000300000000000000" pitchFamily="2" charset="-127"/>
                        </a:rPr>
                        <a:t>COLUMN</a:t>
                      </a:r>
                      <a:endParaRPr lang="ko-KR" altLang="en-US" sz="12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역할</a:t>
                      </a:r>
                    </a:p>
                  </a:txBody>
                  <a:tcPr marL="69410" marR="69410" marT="34704" marB="34704" anchor="ctr"/>
                </a:tc>
                <a:extLst>
                  <a:ext uri="{0D108BD9-81ED-4DB2-BD59-A6C34878D82A}">
                    <a16:rowId xmlns:a16="http://schemas.microsoft.com/office/drawing/2014/main" val="2386498964"/>
                  </a:ext>
                </a:extLst>
              </a:tr>
              <a:tr h="398752">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mynickname</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ko-KR" altLang="en-US" sz="1100" dirty="0">
                          <a:latin typeface="Apple SD Gothic Neo" panose="02000300000000000000" pitchFamily="2" charset="-127"/>
                          <a:ea typeface="Apple SD Gothic Neo" panose="02000300000000000000" pitchFamily="2" charset="-127"/>
                        </a:rPr>
                        <a:t>회원 닉네임</a:t>
                      </a:r>
                      <a:br>
                        <a:rPr lang="en-US" altLang="ko-KR" sz="1100" dirty="0">
                          <a:latin typeface="Apple SD Gothic Neo" panose="02000300000000000000" pitchFamily="2" charset="-127"/>
                          <a:ea typeface="Apple SD Gothic Neo" panose="02000300000000000000" pitchFamily="2" charset="-127"/>
                        </a:rPr>
                      </a:br>
                      <a:r>
                        <a:rPr lang="en-US" altLang="ko-KR" sz="1100" dirty="0" err="1">
                          <a:latin typeface="Apple SD Gothic Neo" panose="02000300000000000000" pitchFamily="2" charset="-127"/>
                          <a:ea typeface="Apple SD Gothic Neo" panose="02000300000000000000" pitchFamily="2" charset="-127"/>
                        </a:rPr>
                        <a:t>member_board</a:t>
                      </a:r>
                      <a:r>
                        <a:rPr lang="en-US" altLang="ko-KR" sz="1100" dirty="0">
                          <a:latin typeface="Apple SD Gothic Neo" panose="02000300000000000000" pitchFamily="2" charset="-127"/>
                          <a:ea typeface="Apple SD Gothic Neo" panose="02000300000000000000" pitchFamily="2" charset="-127"/>
                        </a:rPr>
                        <a:t>, </a:t>
                      </a:r>
                      <a:r>
                        <a:rPr lang="en-US" altLang="ko-KR" sz="1100" dirty="0" err="1">
                          <a:latin typeface="Apple SD Gothic Neo" panose="02000300000000000000" pitchFamily="2" charset="-127"/>
                          <a:ea typeface="Apple SD Gothic Neo" panose="02000300000000000000" pitchFamily="2" charset="-127"/>
                        </a:rPr>
                        <a:t>visualization_myboard</a:t>
                      </a:r>
                      <a:r>
                        <a:rPr lang="en-US" altLang="ko-KR" sz="1100" dirty="0">
                          <a:latin typeface="Apple SD Gothic Neo" panose="02000300000000000000" pitchFamily="2" charset="-127"/>
                          <a:ea typeface="Apple SD Gothic Neo" panose="02000300000000000000" pitchFamily="2" charset="-127"/>
                        </a:rPr>
                        <a:t> TABLE</a:t>
                      </a:r>
                      <a:r>
                        <a:rPr lang="ko-KR" altLang="en-US" sz="1100" dirty="0">
                          <a:latin typeface="Apple SD Gothic Neo" panose="02000300000000000000" pitchFamily="2" charset="-127"/>
                          <a:ea typeface="Apple SD Gothic Neo" panose="02000300000000000000" pitchFamily="2" charset="-127"/>
                        </a:rPr>
                        <a:t>과의 연결</a:t>
                      </a:r>
                      <a:r>
                        <a:rPr lang="en-US" altLang="ko-KR" sz="1100" dirty="0">
                          <a:latin typeface="Apple SD Gothic Neo" panose="02000300000000000000" pitchFamily="2" charset="-127"/>
                          <a:ea typeface="Apple SD Gothic Neo" panose="02000300000000000000" pitchFamily="2" charset="-127"/>
                        </a:rPr>
                        <a:t>, </a:t>
                      </a:r>
                    </a:p>
                    <a:p>
                      <a:pPr marL="0" indent="0" algn="ctr">
                        <a:buFont typeface="Wingdings" panose="05000000000000000000" pitchFamily="2" charset="2"/>
                        <a:buNone/>
                      </a:pPr>
                      <a:r>
                        <a:rPr lang="ko-KR" altLang="en-US" sz="1100" dirty="0">
                          <a:latin typeface="Apple SD Gothic Neo" panose="02000300000000000000" pitchFamily="2" charset="-127"/>
                          <a:ea typeface="Apple SD Gothic Neo" panose="02000300000000000000" pitchFamily="2" charset="-127"/>
                        </a:rPr>
                        <a:t>중복방지를 위해</a:t>
                      </a:r>
                      <a:r>
                        <a:rPr lang="en-US" altLang="ko-KR" sz="1100" dirty="0">
                          <a:latin typeface="Apple SD Gothic Neo" panose="02000300000000000000" pitchFamily="2" charset="-127"/>
                          <a:ea typeface="Apple SD Gothic Neo" panose="02000300000000000000" pitchFamily="2" charset="-127"/>
                        </a:rPr>
                        <a:t> Primary Key</a:t>
                      </a:r>
                      <a:r>
                        <a:rPr lang="ko-KR" altLang="en-US" sz="1100" dirty="0">
                          <a:latin typeface="Apple SD Gothic Neo" panose="02000300000000000000" pitchFamily="2" charset="-127"/>
                          <a:ea typeface="Apple SD Gothic Neo" panose="02000300000000000000" pitchFamily="2" charset="-127"/>
                        </a:rPr>
                        <a:t>값 부여</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957091194"/>
                  </a:ext>
                </a:extLst>
              </a:tr>
              <a:tr h="25654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myemail</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회원 메일주소</a:t>
                      </a:r>
                    </a:p>
                  </a:txBody>
                  <a:tcPr marL="69410" marR="69410" marT="34704" marB="34704" anchor="ctr"/>
                </a:tc>
                <a:extLst>
                  <a:ext uri="{0D108BD9-81ED-4DB2-BD59-A6C34878D82A}">
                    <a16:rowId xmlns:a16="http://schemas.microsoft.com/office/drawing/2014/main" val="2504955321"/>
                  </a:ext>
                </a:extLst>
              </a:tr>
              <a:tr h="25654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mypassword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ko-KR" altLang="en-US" sz="1100" dirty="0">
                          <a:latin typeface="Apple SD Gothic Neo" panose="02000300000000000000" pitchFamily="2" charset="-127"/>
                          <a:ea typeface="Apple SD Gothic Neo" panose="02000300000000000000" pitchFamily="2" charset="-127"/>
                        </a:rPr>
                        <a:t>회원</a:t>
                      </a:r>
                      <a:r>
                        <a:rPr lang="en-US" altLang="ko-KR" sz="1100" dirty="0">
                          <a:latin typeface="Apple SD Gothic Neo" panose="02000300000000000000" pitchFamily="2" charset="-127"/>
                          <a:ea typeface="Apple SD Gothic Neo" panose="02000300000000000000" pitchFamily="2" charset="-127"/>
                        </a:rPr>
                        <a:t> </a:t>
                      </a:r>
                      <a:r>
                        <a:rPr lang="ko-KR" altLang="en-US" sz="1100" dirty="0">
                          <a:latin typeface="Apple SD Gothic Neo" panose="02000300000000000000" pitchFamily="2" charset="-127"/>
                          <a:ea typeface="Apple SD Gothic Neo" panose="02000300000000000000" pitchFamily="2" charset="-127"/>
                        </a:rPr>
                        <a:t>비밀번호</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834173779"/>
                  </a:ext>
                </a:extLst>
              </a:tr>
            </a:tbl>
          </a:graphicData>
        </a:graphic>
      </p:graphicFrame>
      <p:sp>
        <p:nvSpPr>
          <p:cNvPr id="11" name="TextBox 10">
            <a:extLst>
              <a:ext uri="{FF2B5EF4-FFF2-40B4-BE49-F238E27FC236}">
                <a16:creationId xmlns:a16="http://schemas.microsoft.com/office/drawing/2014/main" id="{4F1ED973-742D-A01E-1E5B-B589DCDBB8B4}"/>
              </a:ext>
            </a:extLst>
          </p:cNvPr>
          <p:cNvSpPr txBox="1"/>
          <p:nvPr/>
        </p:nvSpPr>
        <p:spPr>
          <a:xfrm>
            <a:off x="320727" y="1204308"/>
            <a:ext cx="4113242"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a:t>
            </a:r>
            <a:r>
              <a:rPr kumimoji="1" lang="en-US" altLang="ko-KR" sz="1463" b="1" dirty="0" err="1">
                <a:latin typeface="Apple SD Gothic Neo" panose="02000300000000000000" pitchFamily="2" charset="-127"/>
                <a:ea typeface="Apple SD Gothic Neo" panose="02000300000000000000" pitchFamily="2" charset="-127"/>
              </a:rPr>
              <a:t>mymembers</a:t>
            </a:r>
            <a:r>
              <a:rPr kumimoji="1" lang="en-US" altLang="ko-KR" sz="1463" b="1" dirty="0">
                <a:latin typeface="Apple SD Gothic Neo" panose="02000300000000000000" pitchFamily="2" charset="-127"/>
                <a:ea typeface="Apple SD Gothic Neo" panose="02000300000000000000" pitchFamily="2" charset="-127"/>
              </a:rPr>
              <a:t> –</a:t>
            </a:r>
            <a:r>
              <a:rPr kumimoji="1" lang="ko-KR" altLang="en-US" sz="1463" b="1" dirty="0">
                <a:latin typeface="Apple SD Gothic Neo" panose="02000300000000000000" pitchFamily="2" charset="-127"/>
                <a:ea typeface="Apple SD Gothic Neo" panose="02000300000000000000" pitchFamily="2" charset="-127"/>
              </a:rPr>
              <a:t> 회원 관리 테이블</a:t>
            </a:r>
          </a:p>
        </p:txBody>
      </p:sp>
      <p:pic>
        <p:nvPicPr>
          <p:cNvPr id="14" name="그림 13">
            <a:extLst>
              <a:ext uri="{FF2B5EF4-FFF2-40B4-BE49-F238E27FC236}">
                <a16:creationId xmlns:a16="http://schemas.microsoft.com/office/drawing/2014/main" id="{949843FE-6AF8-C4AA-D011-5ACD88C3B20E}"/>
              </a:ext>
            </a:extLst>
          </p:cNvPr>
          <p:cNvPicPr>
            <a:picLocks noChangeAspect="1"/>
          </p:cNvPicPr>
          <p:nvPr/>
        </p:nvPicPr>
        <p:blipFill>
          <a:blip r:embed="rId4"/>
          <a:stretch>
            <a:fillRect/>
          </a:stretch>
        </p:blipFill>
        <p:spPr>
          <a:xfrm>
            <a:off x="601843" y="4319077"/>
            <a:ext cx="2084730" cy="1669760"/>
          </a:xfrm>
          <a:prstGeom prst="rect">
            <a:avLst/>
          </a:prstGeom>
        </p:spPr>
      </p:pic>
      <p:graphicFrame>
        <p:nvGraphicFramePr>
          <p:cNvPr id="15" name="표 5">
            <a:extLst>
              <a:ext uri="{FF2B5EF4-FFF2-40B4-BE49-F238E27FC236}">
                <a16:creationId xmlns:a16="http://schemas.microsoft.com/office/drawing/2014/main" id="{06A363E6-0812-606B-D9FA-A45BBB699635}"/>
              </a:ext>
            </a:extLst>
          </p:cNvPr>
          <p:cNvGraphicFramePr>
            <a:graphicFrameLocks noGrp="1"/>
          </p:cNvGraphicFramePr>
          <p:nvPr>
            <p:extLst>
              <p:ext uri="{D42A27DB-BD31-4B8C-83A1-F6EECF244321}">
                <p14:modId xmlns:p14="http://schemas.microsoft.com/office/powerpoint/2010/main" val="1859600091"/>
              </p:ext>
            </p:extLst>
          </p:nvPr>
        </p:nvGraphicFramePr>
        <p:xfrm>
          <a:off x="3084707" y="4513060"/>
          <a:ext cx="6029148" cy="1318209"/>
        </p:xfrm>
        <a:graphic>
          <a:graphicData uri="http://schemas.openxmlformats.org/drawingml/2006/table">
            <a:tbl>
              <a:tblPr firstRow="1" bandRow="1">
                <a:tableStyleId>{F5AB1C69-6EDB-4FF4-983F-18BD219EF322}</a:tableStyleId>
              </a:tblPr>
              <a:tblGrid>
                <a:gridCol w="1561391">
                  <a:extLst>
                    <a:ext uri="{9D8B030D-6E8A-4147-A177-3AD203B41FA5}">
                      <a16:colId xmlns:a16="http://schemas.microsoft.com/office/drawing/2014/main" val="654006324"/>
                    </a:ext>
                  </a:extLst>
                </a:gridCol>
                <a:gridCol w="4467757">
                  <a:extLst>
                    <a:ext uri="{9D8B030D-6E8A-4147-A177-3AD203B41FA5}">
                      <a16:colId xmlns:a16="http://schemas.microsoft.com/office/drawing/2014/main" val="1779614384"/>
                    </a:ext>
                  </a:extLst>
                </a:gridCol>
              </a:tblGrid>
              <a:tr h="250272">
                <a:tc>
                  <a:txBody>
                    <a:bodyPr/>
                    <a:lstStyle/>
                    <a:p>
                      <a:pPr algn="ctr" latinLnBrk="1"/>
                      <a:r>
                        <a:rPr lang="en-US" altLang="ko-KR" sz="1200" dirty="0">
                          <a:latin typeface="Apple SD Gothic Neo" panose="02000300000000000000" pitchFamily="2" charset="-127"/>
                          <a:ea typeface="Apple SD Gothic Neo" panose="02000300000000000000" pitchFamily="2" charset="-127"/>
                        </a:rPr>
                        <a:t>COLUMN</a:t>
                      </a:r>
                      <a:endParaRPr lang="ko-KR" altLang="en-US" sz="12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역할</a:t>
                      </a:r>
                    </a:p>
                  </a:txBody>
                  <a:tcPr marL="69410" marR="69410" marT="34704" marB="34704" anchor="ctr"/>
                </a:tc>
                <a:extLst>
                  <a:ext uri="{0D108BD9-81ED-4DB2-BD59-A6C34878D82A}">
                    <a16:rowId xmlns:a16="http://schemas.microsoft.com/office/drawing/2014/main" val="2386498964"/>
                  </a:ext>
                </a:extLst>
              </a:tr>
              <a:tr h="398752">
                <a:tc>
                  <a:txBody>
                    <a:bodyPr/>
                    <a:lstStyle/>
                    <a:p>
                      <a:pPr algn="ctr" latinLnBrk="1"/>
                      <a:r>
                        <a:rPr lang="en-US" altLang="ko-KR" sz="1100" dirty="0">
                          <a:latin typeface="Apple SD Gothic Neo" panose="02000300000000000000" pitchFamily="2" charset="-127"/>
                          <a:ea typeface="Apple SD Gothic Neo" panose="02000300000000000000" pitchFamily="2" charset="-127"/>
                        </a:rPr>
                        <a:t>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visualization_myboard</a:t>
                      </a:r>
                      <a:r>
                        <a:rPr lang="en-US" altLang="ko-KR" sz="1100" dirty="0">
                          <a:latin typeface="Apple SD Gothic Neo" panose="02000300000000000000" pitchFamily="2" charset="-127"/>
                          <a:ea typeface="Apple SD Gothic Neo" panose="02000300000000000000" pitchFamily="2" charset="-127"/>
                        </a:rPr>
                        <a:t> TABLE</a:t>
                      </a:r>
                      <a:r>
                        <a:rPr lang="ko-KR" altLang="en-US" sz="1100" dirty="0">
                          <a:latin typeface="Apple SD Gothic Neo" panose="02000300000000000000" pitchFamily="2" charset="-127"/>
                          <a:ea typeface="Apple SD Gothic Neo" panose="02000300000000000000" pitchFamily="2" charset="-127"/>
                        </a:rPr>
                        <a:t>과의 연결을 위해 </a:t>
                      </a:r>
                      <a:endParaRPr lang="en-US" altLang="ko-KR" sz="1100" dirty="0">
                        <a:latin typeface="Apple SD Gothic Neo" panose="02000300000000000000" pitchFamily="2" charset="-127"/>
                        <a:ea typeface="Apple SD Gothic Neo" panose="02000300000000000000" pitchFamily="2" charset="-127"/>
                      </a:endParaRPr>
                    </a:p>
                    <a:p>
                      <a:pPr marL="0" indent="0" algn="ctr">
                        <a:buFont typeface="Wingdings" panose="05000000000000000000" pitchFamily="2" charset="2"/>
                        <a:buNone/>
                      </a:pPr>
                      <a:r>
                        <a:rPr lang="ko-KR" altLang="en-US" sz="1100" dirty="0">
                          <a:latin typeface="Apple SD Gothic Neo" panose="02000300000000000000" pitchFamily="2" charset="-127"/>
                          <a:ea typeface="Apple SD Gothic Neo" panose="02000300000000000000" pitchFamily="2" charset="-127"/>
                        </a:rPr>
                        <a:t>자동생성 </a:t>
                      </a:r>
                      <a:r>
                        <a:rPr lang="en-US" altLang="ko-KR" sz="1100" dirty="0">
                          <a:latin typeface="Apple SD Gothic Neo" panose="02000300000000000000" pitchFamily="2" charset="-127"/>
                          <a:ea typeface="Apple SD Gothic Neo" panose="02000300000000000000" pitchFamily="2" charset="-127"/>
                        </a:rPr>
                        <a:t>id</a:t>
                      </a:r>
                      <a:r>
                        <a:rPr lang="ko-KR" altLang="en-US" sz="1100" dirty="0">
                          <a:latin typeface="Apple SD Gothic Neo" panose="02000300000000000000" pitchFamily="2" charset="-127"/>
                          <a:ea typeface="Apple SD Gothic Neo" panose="02000300000000000000" pitchFamily="2" charset="-127"/>
                        </a:rPr>
                        <a:t>에 </a:t>
                      </a:r>
                      <a:r>
                        <a:rPr lang="en-US" altLang="ko-KR" sz="1100" dirty="0">
                          <a:latin typeface="Apple SD Gothic Neo" panose="02000300000000000000" pitchFamily="2" charset="-127"/>
                          <a:ea typeface="Apple SD Gothic Neo" panose="02000300000000000000" pitchFamily="2" charset="-127"/>
                        </a:rPr>
                        <a:t>Primary Key</a:t>
                      </a:r>
                      <a:r>
                        <a:rPr lang="ko-KR" altLang="en-US" sz="1100" dirty="0">
                          <a:latin typeface="Apple SD Gothic Neo" panose="02000300000000000000" pitchFamily="2" charset="-127"/>
                          <a:ea typeface="Apple SD Gothic Neo" panose="02000300000000000000" pitchFamily="2" charset="-127"/>
                        </a:rPr>
                        <a:t>값 부여</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957091194"/>
                  </a:ext>
                </a:extLst>
              </a:tr>
              <a:tr h="256545">
                <a:tc>
                  <a:txBody>
                    <a:bodyPr/>
                    <a:lstStyle/>
                    <a:p>
                      <a:pPr algn="ctr" latinLnBrk="1"/>
                      <a:r>
                        <a:rPr lang="en-US" altLang="ko-KR" sz="1100" dirty="0">
                          <a:latin typeface="Apple SD Gothic Neo" panose="02000300000000000000" pitchFamily="2" charset="-127"/>
                          <a:ea typeface="Apple SD Gothic Neo" panose="02000300000000000000" pitchFamily="2" charset="-127"/>
                        </a:rPr>
                        <a:t>reply</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100" dirty="0">
                          <a:latin typeface="Apple SD Gothic Neo" panose="02000300000000000000" pitchFamily="2" charset="-127"/>
                          <a:ea typeface="Apple SD Gothic Neo" panose="02000300000000000000" pitchFamily="2" charset="-127"/>
                        </a:rPr>
                        <a:t>댓글 내용 </a:t>
                      </a:r>
                    </a:p>
                  </a:txBody>
                  <a:tcPr marL="69410" marR="69410" marT="34704" marB="34704" anchor="ctr"/>
                </a:tc>
                <a:extLst>
                  <a:ext uri="{0D108BD9-81ED-4DB2-BD59-A6C34878D82A}">
                    <a16:rowId xmlns:a16="http://schemas.microsoft.com/office/drawing/2014/main" val="2504955321"/>
                  </a:ext>
                </a:extLst>
              </a:tr>
              <a:tr h="25654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post_id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myboard.id</a:t>
                      </a:r>
                      <a:r>
                        <a:rPr lang="en-US" altLang="ko-KR" sz="1100" dirty="0">
                          <a:latin typeface="Apple SD Gothic Neo" panose="02000300000000000000" pitchFamily="2" charset="-127"/>
                          <a:ea typeface="Apple SD Gothic Neo" panose="02000300000000000000" pitchFamily="2" charset="-127"/>
                        </a:rPr>
                        <a:t> COLUMN</a:t>
                      </a:r>
                      <a:r>
                        <a:rPr lang="ko-KR" altLang="en-US" sz="1100" dirty="0">
                          <a:latin typeface="Apple SD Gothic Neo" panose="02000300000000000000" pitchFamily="2" charset="-127"/>
                          <a:ea typeface="Apple SD Gothic Neo" panose="02000300000000000000" pitchFamily="2" charset="-127"/>
                        </a:rPr>
                        <a:t>의 </a:t>
                      </a:r>
                      <a:r>
                        <a:rPr lang="en-US" altLang="ko-KR" sz="1100" dirty="0">
                          <a:latin typeface="Apple SD Gothic Neo" panose="02000300000000000000" pitchFamily="2" charset="-127"/>
                          <a:ea typeface="Apple SD Gothic Neo" panose="02000300000000000000" pitchFamily="2" charset="-127"/>
                        </a:rPr>
                        <a:t>Foreign Key </a:t>
                      </a:r>
                    </a:p>
                    <a:p>
                      <a:pPr algn="ctr"/>
                      <a:r>
                        <a:rPr lang="en-US" altLang="ko-KR" sz="1100" dirty="0" err="1">
                          <a:latin typeface="Apple SD Gothic Neo" panose="02000300000000000000" pitchFamily="2" charset="-127"/>
                          <a:ea typeface="Apple SD Gothic Neo" panose="02000300000000000000" pitchFamily="2" charset="-127"/>
                        </a:rPr>
                        <a:t>myboard</a:t>
                      </a:r>
                      <a:r>
                        <a:rPr lang="ko-KR" altLang="en-US" sz="1100" dirty="0">
                          <a:latin typeface="Apple SD Gothic Neo" panose="02000300000000000000" pitchFamily="2" charset="-127"/>
                          <a:ea typeface="Apple SD Gothic Neo" panose="02000300000000000000" pitchFamily="2" charset="-127"/>
                        </a:rPr>
                        <a:t> </a:t>
                      </a:r>
                      <a:r>
                        <a:rPr lang="en-US" altLang="ko-KR" sz="1100" dirty="0">
                          <a:latin typeface="Apple SD Gothic Neo" panose="02000300000000000000" pitchFamily="2" charset="-127"/>
                          <a:ea typeface="Apple SD Gothic Neo" panose="02000300000000000000" pitchFamily="2" charset="-127"/>
                        </a:rPr>
                        <a:t>TABLE</a:t>
                      </a:r>
                      <a:r>
                        <a:rPr lang="ko-KR" altLang="en-US" sz="1100" dirty="0">
                          <a:latin typeface="Apple SD Gothic Neo" panose="02000300000000000000" pitchFamily="2" charset="-127"/>
                          <a:ea typeface="Apple SD Gothic Neo" panose="02000300000000000000" pitchFamily="2" charset="-127"/>
                        </a:rPr>
                        <a:t>과 </a:t>
                      </a:r>
                      <a:r>
                        <a:rPr lang="en-US" altLang="ko-KR" sz="1100" dirty="0">
                          <a:latin typeface="Apple SD Gothic Neo" panose="02000300000000000000" pitchFamily="2" charset="-127"/>
                          <a:ea typeface="Apple SD Gothic Neo" panose="02000300000000000000" pitchFamily="2" charset="-127"/>
                        </a:rPr>
                        <a:t>JOIN</a:t>
                      </a:r>
                      <a:r>
                        <a:rPr lang="ko-KR" altLang="en-US" sz="1100" dirty="0">
                          <a:latin typeface="Apple SD Gothic Neo" panose="02000300000000000000" pitchFamily="2" charset="-127"/>
                          <a:ea typeface="Apple SD Gothic Neo" panose="02000300000000000000" pitchFamily="2" charset="-127"/>
                        </a:rPr>
                        <a:t>하기 위해 사용</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834173779"/>
                  </a:ext>
                </a:extLst>
              </a:tr>
            </a:tbl>
          </a:graphicData>
        </a:graphic>
      </p:graphicFrame>
      <p:sp>
        <p:nvSpPr>
          <p:cNvPr id="16" name="TextBox 15">
            <a:extLst>
              <a:ext uri="{FF2B5EF4-FFF2-40B4-BE49-F238E27FC236}">
                <a16:creationId xmlns:a16="http://schemas.microsoft.com/office/drawing/2014/main" id="{BBA12636-40F2-4F70-9D1F-295185A7F535}"/>
              </a:ext>
            </a:extLst>
          </p:cNvPr>
          <p:cNvSpPr txBox="1"/>
          <p:nvPr/>
        </p:nvSpPr>
        <p:spPr>
          <a:xfrm>
            <a:off x="320727" y="3857740"/>
            <a:ext cx="4113242"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a:t>
            </a:r>
            <a:r>
              <a:rPr kumimoji="1" lang="en-US" altLang="ko-KR" sz="1463" b="1" dirty="0">
                <a:latin typeface="Apple SD Gothic Neo" panose="02000300000000000000" pitchFamily="2" charset="-127"/>
                <a:ea typeface="Apple SD Gothic Neo" panose="02000300000000000000" pitchFamily="2" charset="-127"/>
              </a:rPr>
              <a:t>comment –</a:t>
            </a:r>
            <a:r>
              <a:rPr kumimoji="1" lang="ko-KR" altLang="en-US" sz="1463" b="1" dirty="0">
                <a:latin typeface="Apple SD Gothic Neo" panose="02000300000000000000" pitchFamily="2" charset="-127"/>
                <a:ea typeface="Apple SD Gothic Neo" panose="02000300000000000000" pitchFamily="2" charset="-127"/>
              </a:rPr>
              <a:t> 댓글 관리 테이블</a:t>
            </a:r>
          </a:p>
        </p:txBody>
      </p:sp>
    </p:spTree>
    <p:extLst>
      <p:ext uri="{BB962C8B-B14F-4D97-AF65-F5344CB8AC3E}">
        <p14:creationId xmlns:p14="http://schemas.microsoft.com/office/powerpoint/2010/main" val="417459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1">
            <a:extLst>
              <a:ext uri="{FF2B5EF4-FFF2-40B4-BE49-F238E27FC236}">
                <a16:creationId xmlns:a16="http://schemas.microsoft.com/office/drawing/2014/main" id="{908FA6B4-84F0-4A1F-8BA2-CD5ADB560954}"/>
              </a:ext>
            </a:extLst>
          </p:cNvPr>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5" name="TextBox 3">
            <a:extLst>
              <a:ext uri="{FF2B5EF4-FFF2-40B4-BE49-F238E27FC236}">
                <a16:creationId xmlns:a16="http://schemas.microsoft.com/office/drawing/2014/main" id="{50B7DFDC-9E8B-46D4-9C1B-42FBF82723B4}"/>
              </a:ext>
            </a:extLst>
          </p:cNvPr>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2</a:t>
            </a:r>
            <a:r>
              <a:rPr lang="en-US" altLang="ko-KR" sz="1138" dirty="0"/>
              <a:t>.</a:t>
            </a:r>
            <a:r>
              <a:rPr sz="1138" dirty="0"/>
              <a:t> </a:t>
            </a:r>
          </a:p>
        </p:txBody>
      </p:sp>
      <p:sp>
        <p:nvSpPr>
          <p:cNvPr id="6" name="TextBox 5">
            <a:extLst>
              <a:ext uri="{FF2B5EF4-FFF2-40B4-BE49-F238E27FC236}">
                <a16:creationId xmlns:a16="http://schemas.microsoft.com/office/drawing/2014/main" id="{F35E7EDD-DCBD-4E93-8086-903106A1EE43}"/>
              </a:ext>
            </a:extLst>
          </p:cNvPr>
          <p:cNvSpPr txBox="1"/>
          <p:nvPr/>
        </p:nvSpPr>
        <p:spPr>
          <a:xfrm>
            <a:off x="762616" y="149978"/>
            <a:ext cx="3021984"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데이터베이스 설계</a:t>
            </a:r>
            <a:endParaRPr lang="ko-KR" altLang="en-US" sz="1138" dirty="0">
              <a:solidFill>
                <a:schemeClr val="bg1"/>
              </a:solidFill>
              <a:latin typeface="Apple SD Gothic Neo" panose="02000300000000000000" pitchFamily="2" charset="-127"/>
              <a:ea typeface="Apple SD Gothic Neo" panose="02000300000000000000" pitchFamily="2" charset="-127"/>
            </a:endParaRPr>
          </a:p>
        </p:txBody>
      </p:sp>
      <p:pic>
        <p:nvPicPr>
          <p:cNvPr id="10" name="그림 9">
            <a:extLst>
              <a:ext uri="{FF2B5EF4-FFF2-40B4-BE49-F238E27FC236}">
                <a16:creationId xmlns:a16="http://schemas.microsoft.com/office/drawing/2014/main" id="{14B6C485-69FB-4E9C-AE3A-84115B01D520}"/>
              </a:ext>
            </a:extLst>
          </p:cNvPr>
          <p:cNvPicPr>
            <a:picLocks noChangeAspect="1"/>
          </p:cNvPicPr>
          <p:nvPr/>
        </p:nvPicPr>
        <p:blipFill>
          <a:blip r:embed="rId2"/>
          <a:stretch>
            <a:fillRect/>
          </a:stretch>
        </p:blipFill>
        <p:spPr>
          <a:xfrm>
            <a:off x="847606" y="2153053"/>
            <a:ext cx="1724266" cy="1247949"/>
          </a:xfrm>
          <a:prstGeom prst="rect">
            <a:avLst/>
          </a:prstGeom>
        </p:spPr>
      </p:pic>
      <p:pic>
        <p:nvPicPr>
          <p:cNvPr id="12" name="그림 11">
            <a:extLst>
              <a:ext uri="{FF2B5EF4-FFF2-40B4-BE49-F238E27FC236}">
                <a16:creationId xmlns:a16="http://schemas.microsoft.com/office/drawing/2014/main" id="{97577945-CBEB-4849-BBAF-D3B821EAD334}"/>
              </a:ext>
            </a:extLst>
          </p:cNvPr>
          <p:cNvPicPr>
            <a:picLocks noChangeAspect="1"/>
          </p:cNvPicPr>
          <p:nvPr/>
        </p:nvPicPr>
        <p:blipFill>
          <a:blip r:embed="rId3"/>
          <a:stretch>
            <a:fillRect/>
          </a:stretch>
        </p:blipFill>
        <p:spPr>
          <a:xfrm>
            <a:off x="847606" y="4488587"/>
            <a:ext cx="1695687" cy="1257475"/>
          </a:xfrm>
          <a:prstGeom prst="rect">
            <a:avLst/>
          </a:prstGeom>
        </p:spPr>
      </p:pic>
      <p:graphicFrame>
        <p:nvGraphicFramePr>
          <p:cNvPr id="11" name="표 5">
            <a:extLst>
              <a:ext uri="{FF2B5EF4-FFF2-40B4-BE49-F238E27FC236}">
                <a16:creationId xmlns:a16="http://schemas.microsoft.com/office/drawing/2014/main" id="{69C1880A-C08E-48D3-AAF3-4B78C6F7C440}"/>
              </a:ext>
            </a:extLst>
          </p:cNvPr>
          <p:cNvGraphicFramePr>
            <a:graphicFrameLocks noGrp="1"/>
          </p:cNvGraphicFramePr>
          <p:nvPr>
            <p:extLst>
              <p:ext uri="{D42A27DB-BD31-4B8C-83A1-F6EECF244321}">
                <p14:modId xmlns:p14="http://schemas.microsoft.com/office/powerpoint/2010/main" val="210519989"/>
              </p:ext>
            </p:extLst>
          </p:nvPr>
        </p:nvGraphicFramePr>
        <p:xfrm>
          <a:off x="3215474" y="4381438"/>
          <a:ext cx="5966295" cy="1471772"/>
        </p:xfrm>
        <a:graphic>
          <a:graphicData uri="http://schemas.openxmlformats.org/drawingml/2006/table">
            <a:tbl>
              <a:tblPr firstRow="1" bandRow="1">
                <a:tableStyleId>{F5AB1C69-6EDB-4FF4-983F-18BD219EF322}</a:tableStyleId>
              </a:tblPr>
              <a:tblGrid>
                <a:gridCol w="1288907">
                  <a:extLst>
                    <a:ext uri="{9D8B030D-6E8A-4147-A177-3AD203B41FA5}">
                      <a16:colId xmlns:a16="http://schemas.microsoft.com/office/drawing/2014/main" val="654006324"/>
                    </a:ext>
                  </a:extLst>
                </a:gridCol>
                <a:gridCol w="4677388">
                  <a:extLst>
                    <a:ext uri="{9D8B030D-6E8A-4147-A177-3AD203B41FA5}">
                      <a16:colId xmlns:a16="http://schemas.microsoft.com/office/drawing/2014/main" val="1779614384"/>
                    </a:ext>
                  </a:extLst>
                </a:gridCol>
              </a:tblGrid>
              <a:tr h="257708">
                <a:tc>
                  <a:txBody>
                    <a:bodyPr/>
                    <a:lstStyle/>
                    <a:p>
                      <a:pPr algn="ctr" latinLnBrk="1"/>
                      <a:r>
                        <a:rPr lang="en-US" altLang="ko-KR" sz="1200" dirty="0">
                          <a:latin typeface="Apple SD Gothic Neo" panose="02000300000000000000" pitchFamily="2" charset="-127"/>
                          <a:ea typeface="Apple SD Gothic Neo" panose="02000300000000000000" pitchFamily="2" charset="-127"/>
                        </a:rPr>
                        <a:t>COLUMN</a:t>
                      </a:r>
                      <a:endParaRPr lang="ko-KR" altLang="en-US" sz="12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역할</a:t>
                      </a:r>
                    </a:p>
                  </a:txBody>
                  <a:tcPr marL="69410" marR="69410" marT="34704" marB="34704" anchor="ctr"/>
                </a:tc>
                <a:extLst>
                  <a:ext uri="{0D108BD9-81ED-4DB2-BD59-A6C34878D82A}">
                    <a16:rowId xmlns:a16="http://schemas.microsoft.com/office/drawing/2014/main" val="2386498964"/>
                  </a:ext>
                </a:extLst>
              </a:tr>
              <a:tr h="398752">
                <a:tc>
                  <a:txBody>
                    <a:bodyPr/>
                    <a:lstStyle/>
                    <a:p>
                      <a:pPr algn="ctr" latinLnBrk="1"/>
                      <a:r>
                        <a:rPr lang="en-US" altLang="ko-KR" sz="1100" dirty="0">
                          <a:latin typeface="Apple SD Gothic Neo" panose="02000300000000000000" pitchFamily="2" charset="-127"/>
                          <a:ea typeface="Apple SD Gothic Neo" panose="02000300000000000000" pitchFamily="2" charset="-127"/>
                        </a:rPr>
                        <a:t>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myboard</a:t>
                      </a:r>
                      <a:r>
                        <a:rPr lang="en-US" altLang="ko-KR" sz="1100" dirty="0">
                          <a:latin typeface="Apple SD Gothic Neo" panose="02000300000000000000" pitchFamily="2" charset="-127"/>
                          <a:ea typeface="Apple SD Gothic Neo" panose="02000300000000000000" pitchFamily="2" charset="-127"/>
                        </a:rPr>
                        <a:t> TABLE</a:t>
                      </a:r>
                      <a:r>
                        <a:rPr lang="ko-KR" altLang="en-US" sz="1100" dirty="0">
                          <a:latin typeface="Apple SD Gothic Neo" panose="02000300000000000000" pitchFamily="2" charset="-127"/>
                          <a:ea typeface="Apple SD Gothic Neo" panose="02000300000000000000" pitchFamily="2" charset="-127"/>
                        </a:rPr>
                        <a:t>과의 연결을 위해 </a:t>
                      </a:r>
                      <a:br>
                        <a:rPr lang="en-US" altLang="ko-KR" sz="1100" dirty="0">
                          <a:latin typeface="Apple SD Gothic Neo" panose="02000300000000000000" pitchFamily="2" charset="-127"/>
                          <a:ea typeface="Apple SD Gothic Neo" panose="02000300000000000000" pitchFamily="2" charset="-127"/>
                        </a:rPr>
                      </a:br>
                      <a:r>
                        <a:rPr lang="ko-KR" altLang="en-US" sz="1100" dirty="0">
                          <a:latin typeface="Apple SD Gothic Neo" panose="02000300000000000000" pitchFamily="2" charset="-127"/>
                          <a:ea typeface="Apple SD Gothic Neo" panose="02000300000000000000" pitchFamily="2" charset="-127"/>
                        </a:rPr>
                        <a:t>자동생성 </a:t>
                      </a:r>
                      <a:r>
                        <a:rPr lang="en-US" altLang="ko-KR" sz="1100" dirty="0">
                          <a:latin typeface="Apple SD Gothic Neo" panose="02000300000000000000" pitchFamily="2" charset="-127"/>
                          <a:ea typeface="Apple SD Gothic Neo" panose="02000300000000000000" pitchFamily="2" charset="-127"/>
                        </a:rPr>
                        <a:t>id</a:t>
                      </a:r>
                      <a:r>
                        <a:rPr lang="ko-KR" altLang="en-US" sz="1100" dirty="0">
                          <a:latin typeface="Apple SD Gothic Neo" panose="02000300000000000000" pitchFamily="2" charset="-127"/>
                          <a:ea typeface="Apple SD Gothic Neo" panose="02000300000000000000" pitchFamily="2" charset="-127"/>
                        </a:rPr>
                        <a:t>에 </a:t>
                      </a:r>
                      <a:r>
                        <a:rPr lang="en-US" altLang="ko-KR" sz="1100" dirty="0">
                          <a:latin typeface="Apple SD Gothic Neo" panose="02000300000000000000" pitchFamily="2" charset="-127"/>
                          <a:ea typeface="Apple SD Gothic Neo" panose="02000300000000000000" pitchFamily="2" charset="-127"/>
                        </a:rPr>
                        <a:t>Primary Key</a:t>
                      </a:r>
                      <a:r>
                        <a:rPr lang="ko-KR" altLang="en-US" sz="1100" dirty="0">
                          <a:latin typeface="Apple SD Gothic Neo" panose="02000300000000000000" pitchFamily="2" charset="-127"/>
                          <a:ea typeface="Apple SD Gothic Neo" panose="02000300000000000000" pitchFamily="2" charset="-127"/>
                        </a:rPr>
                        <a:t>값 부여</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957091194"/>
                  </a:ext>
                </a:extLst>
              </a:tr>
              <a:tr h="25654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board_id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myboard.id</a:t>
                      </a:r>
                      <a:r>
                        <a:rPr lang="en-US" altLang="ko-KR" sz="1100" dirty="0">
                          <a:latin typeface="Apple SD Gothic Neo" panose="02000300000000000000" pitchFamily="2" charset="-127"/>
                          <a:ea typeface="Apple SD Gothic Neo" panose="02000300000000000000" pitchFamily="2" charset="-127"/>
                        </a:rPr>
                        <a:t> COLUMN</a:t>
                      </a:r>
                      <a:r>
                        <a:rPr lang="ko-KR" altLang="en-US" sz="1100" dirty="0">
                          <a:latin typeface="Apple SD Gothic Neo" panose="02000300000000000000" pitchFamily="2" charset="-127"/>
                          <a:ea typeface="Apple SD Gothic Neo" panose="02000300000000000000" pitchFamily="2" charset="-127"/>
                        </a:rPr>
                        <a:t>의 </a:t>
                      </a:r>
                      <a:r>
                        <a:rPr lang="en-US" altLang="ko-KR" sz="1100" dirty="0">
                          <a:latin typeface="Apple SD Gothic Neo" panose="02000300000000000000" pitchFamily="2" charset="-127"/>
                          <a:ea typeface="Apple SD Gothic Neo" panose="02000300000000000000" pitchFamily="2" charset="-127"/>
                        </a:rPr>
                        <a:t>Foreign Key </a:t>
                      </a:r>
                    </a:p>
                    <a:p>
                      <a:pPr algn="ctr"/>
                      <a:r>
                        <a:rPr lang="en-US" altLang="ko-KR" sz="1100" dirty="0" err="1">
                          <a:latin typeface="Apple SD Gothic Neo" panose="02000300000000000000" pitchFamily="2" charset="-127"/>
                          <a:ea typeface="Apple SD Gothic Neo" panose="02000300000000000000" pitchFamily="2" charset="-127"/>
                        </a:rPr>
                        <a:t>myboard</a:t>
                      </a:r>
                      <a:r>
                        <a:rPr lang="ko-KR" altLang="en-US" sz="1100" dirty="0">
                          <a:latin typeface="Apple SD Gothic Neo" panose="02000300000000000000" pitchFamily="2" charset="-127"/>
                          <a:ea typeface="Apple SD Gothic Neo" panose="02000300000000000000" pitchFamily="2" charset="-127"/>
                        </a:rPr>
                        <a:t> </a:t>
                      </a:r>
                      <a:r>
                        <a:rPr lang="en-US" altLang="ko-KR" sz="1100" dirty="0">
                          <a:latin typeface="Apple SD Gothic Neo" panose="02000300000000000000" pitchFamily="2" charset="-127"/>
                          <a:ea typeface="Apple SD Gothic Neo" panose="02000300000000000000" pitchFamily="2" charset="-127"/>
                        </a:rPr>
                        <a:t>TABLE</a:t>
                      </a:r>
                      <a:r>
                        <a:rPr lang="ko-KR" altLang="en-US" sz="1100" dirty="0">
                          <a:latin typeface="Apple SD Gothic Neo" panose="02000300000000000000" pitchFamily="2" charset="-127"/>
                          <a:ea typeface="Apple SD Gothic Neo" panose="02000300000000000000" pitchFamily="2" charset="-127"/>
                        </a:rPr>
                        <a:t>과 </a:t>
                      </a:r>
                      <a:r>
                        <a:rPr lang="en-US" altLang="ko-KR" sz="1100" dirty="0">
                          <a:latin typeface="Apple SD Gothic Neo" panose="02000300000000000000" pitchFamily="2" charset="-127"/>
                          <a:ea typeface="Apple SD Gothic Neo" panose="02000300000000000000" pitchFamily="2" charset="-127"/>
                        </a:rPr>
                        <a:t>JOIN</a:t>
                      </a:r>
                      <a:r>
                        <a:rPr lang="ko-KR" altLang="en-US" sz="1100" dirty="0">
                          <a:latin typeface="Apple SD Gothic Neo" panose="02000300000000000000" pitchFamily="2" charset="-127"/>
                          <a:ea typeface="Apple SD Gothic Neo" panose="02000300000000000000" pitchFamily="2" charset="-127"/>
                        </a:rPr>
                        <a:t>하기 위해 사용</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504955321"/>
                  </a:ext>
                </a:extLst>
              </a:tr>
              <a:tr h="25654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nickname_id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mymemebers.mynickname</a:t>
                      </a:r>
                      <a:r>
                        <a:rPr lang="en-US" altLang="ko-KR" sz="1100" dirty="0">
                          <a:latin typeface="Apple SD Gothic Neo" panose="02000300000000000000" pitchFamily="2" charset="-127"/>
                          <a:ea typeface="Apple SD Gothic Neo" panose="02000300000000000000" pitchFamily="2" charset="-127"/>
                        </a:rPr>
                        <a:t> COLUMN</a:t>
                      </a:r>
                      <a:r>
                        <a:rPr lang="ko-KR" altLang="en-US" sz="1100" dirty="0">
                          <a:latin typeface="Apple SD Gothic Neo" panose="02000300000000000000" pitchFamily="2" charset="-127"/>
                          <a:ea typeface="Apple SD Gothic Neo" panose="02000300000000000000" pitchFamily="2" charset="-127"/>
                        </a:rPr>
                        <a:t>의 </a:t>
                      </a:r>
                      <a:r>
                        <a:rPr lang="en-US" altLang="ko-KR" sz="1100" dirty="0">
                          <a:latin typeface="Apple SD Gothic Neo" panose="02000300000000000000" pitchFamily="2" charset="-127"/>
                          <a:ea typeface="Apple SD Gothic Neo" panose="02000300000000000000" pitchFamily="2" charset="-127"/>
                        </a:rPr>
                        <a:t>Foreign Key </a:t>
                      </a:r>
                    </a:p>
                    <a:p>
                      <a:pPr algn="ctr"/>
                      <a:r>
                        <a:rPr lang="en-US" altLang="ko-KR" sz="1100" dirty="0" err="1">
                          <a:latin typeface="Apple SD Gothic Neo" panose="02000300000000000000" pitchFamily="2" charset="-127"/>
                          <a:ea typeface="Apple SD Gothic Neo" panose="02000300000000000000" pitchFamily="2" charset="-127"/>
                        </a:rPr>
                        <a:t>mymembers</a:t>
                      </a:r>
                      <a:r>
                        <a:rPr lang="en-US" altLang="ko-KR" sz="1100" dirty="0">
                          <a:latin typeface="Apple SD Gothic Neo" panose="02000300000000000000" pitchFamily="2" charset="-127"/>
                          <a:ea typeface="Apple SD Gothic Neo" panose="02000300000000000000" pitchFamily="2" charset="-127"/>
                        </a:rPr>
                        <a:t> TABLE</a:t>
                      </a:r>
                      <a:r>
                        <a:rPr lang="ko-KR" altLang="en-US" sz="1100" dirty="0">
                          <a:latin typeface="Apple SD Gothic Neo" panose="02000300000000000000" pitchFamily="2" charset="-127"/>
                          <a:ea typeface="Apple SD Gothic Neo" panose="02000300000000000000" pitchFamily="2" charset="-127"/>
                        </a:rPr>
                        <a:t>과 </a:t>
                      </a:r>
                      <a:r>
                        <a:rPr lang="en-US" altLang="ko-KR" sz="1100" dirty="0">
                          <a:latin typeface="Apple SD Gothic Neo" panose="02000300000000000000" pitchFamily="2" charset="-127"/>
                          <a:ea typeface="Apple SD Gothic Neo" panose="02000300000000000000" pitchFamily="2" charset="-127"/>
                        </a:rPr>
                        <a:t>JOIN</a:t>
                      </a:r>
                      <a:r>
                        <a:rPr lang="ko-KR" altLang="en-US" sz="1100" dirty="0">
                          <a:latin typeface="Apple SD Gothic Neo" panose="02000300000000000000" pitchFamily="2" charset="-127"/>
                          <a:ea typeface="Apple SD Gothic Neo" panose="02000300000000000000" pitchFamily="2" charset="-127"/>
                        </a:rPr>
                        <a:t>하기 위해 사용</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834173779"/>
                  </a:ext>
                </a:extLst>
              </a:tr>
            </a:tbl>
          </a:graphicData>
        </a:graphic>
      </p:graphicFrame>
      <p:graphicFrame>
        <p:nvGraphicFramePr>
          <p:cNvPr id="15" name="표 5">
            <a:extLst>
              <a:ext uri="{FF2B5EF4-FFF2-40B4-BE49-F238E27FC236}">
                <a16:creationId xmlns:a16="http://schemas.microsoft.com/office/drawing/2014/main" id="{CE163401-1AC8-4652-AF61-57DE0266AECD}"/>
              </a:ext>
            </a:extLst>
          </p:cNvPr>
          <p:cNvGraphicFramePr>
            <a:graphicFrameLocks noGrp="1"/>
          </p:cNvGraphicFramePr>
          <p:nvPr>
            <p:extLst>
              <p:ext uri="{D42A27DB-BD31-4B8C-83A1-F6EECF244321}">
                <p14:modId xmlns:p14="http://schemas.microsoft.com/office/powerpoint/2010/main" val="189367961"/>
              </p:ext>
            </p:extLst>
          </p:nvPr>
        </p:nvGraphicFramePr>
        <p:xfrm>
          <a:off x="3215474" y="2052231"/>
          <a:ext cx="5966296" cy="1471772"/>
        </p:xfrm>
        <a:graphic>
          <a:graphicData uri="http://schemas.openxmlformats.org/drawingml/2006/table">
            <a:tbl>
              <a:tblPr firstRow="1" bandRow="1">
                <a:tableStyleId>{F5AB1C69-6EDB-4FF4-983F-18BD219EF322}</a:tableStyleId>
              </a:tblPr>
              <a:tblGrid>
                <a:gridCol w="1158396">
                  <a:extLst>
                    <a:ext uri="{9D8B030D-6E8A-4147-A177-3AD203B41FA5}">
                      <a16:colId xmlns:a16="http://schemas.microsoft.com/office/drawing/2014/main" val="654006324"/>
                    </a:ext>
                  </a:extLst>
                </a:gridCol>
                <a:gridCol w="4807900">
                  <a:extLst>
                    <a:ext uri="{9D8B030D-6E8A-4147-A177-3AD203B41FA5}">
                      <a16:colId xmlns:a16="http://schemas.microsoft.com/office/drawing/2014/main" val="1779614384"/>
                    </a:ext>
                  </a:extLst>
                </a:gridCol>
              </a:tblGrid>
              <a:tr h="257708">
                <a:tc>
                  <a:txBody>
                    <a:bodyPr/>
                    <a:lstStyle/>
                    <a:p>
                      <a:pPr algn="ctr" latinLnBrk="1"/>
                      <a:r>
                        <a:rPr lang="en-US" altLang="ko-KR" sz="1200" dirty="0">
                          <a:latin typeface="Apple SD Gothic Neo" panose="02000300000000000000" pitchFamily="2" charset="-127"/>
                          <a:ea typeface="Apple SD Gothic Neo" panose="02000300000000000000" pitchFamily="2" charset="-127"/>
                        </a:rPr>
                        <a:t>COLUMN</a:t>
                      </a:r>
                      <a:endParaRPr lang="ko-KR" altLang="en-US" sz="12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역할</a:t>
                      </a:r>
                    </a:p>
                  </a:txBody>
                  <a:tcPr marL="69410" marR="69410" marT="34704" marB="34704" anchor="ctr"/>
                </a:tc>
                <a:extLst>
                  <a:ext uri="{0D108BD9-81ED-4DB2-BD59-A6C34878D82A}">
                    <a16:rowId xmlns:a16="http://schemas.microsoft.com/office/drawing/2014/main" val="2386498964"/>
                  </a:ext>
                </a:extLst>
              </a:tr>
              <a:tr h="398752">
                <a:tc>
                  <a:txBody>
                    <a:bodyPr/>
                    <a:lstStyle/>
                    <a:p>
                      <a:pPr algn="ctr" latinLnBrk="1"/>
                      <a:r>
                        <a:rPr lang="en-US" altLang="ko-KR" sz="1100" dirty="0">
                          <a:latin typeface="Apple SD Gothic Neo" panose="02000300000000000000" pitchFamily="2" charset="-127"/>
                          <a:ea typeface="Apple SD Gothic Neo" panose="02000300000000000000" pitchFamily="2" charset="-127"/>
                        </a:rPr>
                        <a:t>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myboard</a:t>
                      </a:r>
                      <a:r>
                        <a:rPr lang="en-US" altLang="ko-KR" sz="1100" dirty="0">
                          <a:latin typeface="Apple SD Gothic Neo" panose="02000300000000000000" pitchFamily="2" charset="-127"/>
                          <a:ea typeface="Apple SD Gothic Neo" panose="02000300000000000000" pitchFamily="2" charset="-127"/>
                        </a:rPr>
                        <a:t>, </a:t>
                      </a:r>
                      <a:r>
                        <a:rPr lang="en-US" altLang="ko-KR" sz="1100" dirty="0" err="1">
                          <a:latin typeface="Apple SD Gothic Neo" panose="02000300000000000000" pitchFamily="2" charset="-127"/>
                          <a:ea typeface="Apple SD Gothic Neo" panose="02000300000000000000" pitchFamily="2" charset="-127"/>
                        </a:rPr>
                        <a:t>mentalservicelocation</a:t>
                      </a:r>
                      <a:r>
                        <a:rPr lang="en-US" altLang="ko-KR" sz="1100" dirty="0">
                          <a:latin typeface="Apple SD Gothic Neo" panose="02000300000000000000" pitchFamily="2" charset="-127"/>
                          <a:ea typeface="Apple SD Gothic Neo" panose="02000300000000000000" pitchFamily="2" charset="-127"/>
                        </a:rPr>
                        <a:t> TABLE</a:t>
                      </a:r>
                      <a:r>
                        <a:rPr lang="ko-KR" altLang="en-US" sz="1100" dirty="0">
                          <a:latin typeface="Apple SD Gothic Neo" panose="02000300000000000000" pitchFamily="2" charset="-127"/>
                          <a:ea typeface="Apple SD Gothic Neo" panose="02000300000000000000" pitchFamily="2" charset="-127"/>
                        </a:rPr>
                        <a:t>과의 연결을 위해 </a:t>
                      </a:r>
                      <a:endParaRPr lang="en-US" altLang="ko-KR" sz="1100" dirty="0">
                        <a:latin typeface="Apple SD Gothic Neo" panose="02000300000000000000" pitchFamily="2" charset="-127"/>
                        <a:ea typeface="Apple SD Gothic Neo" panose="02000300000000000000" pitchFamily="2" charset="-127"/>
                      </a:endParaRPr>
                    </a:p>
                    <a:p>
                      <a:pPr marL="0" indent="0" algn="ctr">
                        <a:buFont typeface="Wingdings" panose="05000000000000000000" pitchFamily="2" charset="2"/>
                        <a:buNone/>
                      </a:pPr>
                      <a:r>
                        <a:rPr lang="ko-KR" altLang="en-US" sz="1100" dirty="0">
                          <a:latin typeface="Apple SD Gothic Neo" panose="02000300000000000000" pitchFamily="2" charset="-127"/>
                          <a:ea typeface="Apple SD Gothic Neo" panose="02000300000000000000" pitchFamily="2" charset="-127"/>
                        </a:rPr>
                        <a:t>자동생성 </a:t>
                      </a:r>
                      <a:r>
                        <a:rPr lang="en-US" altLang="ko-KR" sz="1100" dirty="0">
                          <a:latin typeface="Apple SD Gothic Neo" panose="02000300000000000000" pitchFamily="2" charset="-127"/>
                          <a:ea typeface="Apple SD Gothic Neo" panose="02000300000000000000" pitchFamily="2" charset="-127"/>
                        </a:rPr>
                        <a:t>id</a:t>
                      </a:r>
                      <a:r>
                        <a:rPr lang="ko-KR" altLang="en-US" sz="1100" dirty="0">
                          <a:latin typeface="Apple SD Gothic Neo" panose="02000300000000000000" pitchFamily="2" charset="-127"/>
                          <a:ea typeface="Apple SD Gothic Neo" panose="02000300000000000000" pitchFamily="2" charset="-127"/>
                        </a:rPr>
                        <a:t>에 </a:t>
                      </a:r>
                      <a:r>
                        <a:rPr lang="en-US" altLang="ko-KR" sz="1100" dirty="0">
                          <a:latin typeface="Apple SD Gothic Neo" panose="02000300000000000000" pitchFamily="2" charset="-127"/>
                          <a:ea typeface="Apple SD Gothic Neo" panose="02000300000000000000" pitchFamily="2" charset="-127"/>
                        </a:rPr>
                        <a:t>Primary Key</a:t>
                      </a:r>
                      <a:r>
                        <a:rPr lang="ko-KR" altLang="en-US" sz="1100" dirty="0">
                          <a:latin typeface="Apple SD Gothic Neo" panose="02000300000000000000" pitchFamily="2" charset="-127"/>
                          <a:ea typeface="Apple SD Gothic Neo" panose="02000300000000000000" pitchFamily="2" charset="-127"/>
                        </a:rPr>
                        <a:t>값 부여</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957091194"/>
                  </a:ext>
                </a:extLst>
              </a:tr>
              <a:tr h="25654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board_id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myboard.id</a:t>
                      </a:r>
                      <a:r>
                        <a:rPr lang="en-US" altLang="ko-KR" sz="1100" dirty="0">
                          <a:latin typeface="Apple SD Gothic Neo" panose="02000300000000000000" pitchFamily="2" charset="-127"/>
                          <a:ea typeface="Apple SD Gothic Neo" panose="02000300000000000000" pitchFamily="2" charset="-127"/>
                        </a:rPr>
                        <a:t> COLUMN</a:t>
                      </a:r>
                      <a:r>
                        <a:rPr lang="ko-KR" altLang="en-US" sz="1100" dirty="0">
                          <a:latin typeface="Apple SD Gothic Neo" panose="02000300000000000000" pitchFamily="2" charset="-127"/>
                          <a:ea typeface="Apple SD Gothic Neo" panose="02000300000000000000" pitchFamily="2" charset="-127"/>
                        </a:rPr>
                        <a:t>의 </a:t>
                      </a:r>
                      <a:r>
                        <a:rPr lang="en-US" altLang="ko-KR" sz="1100" dirty="0">
                          <a:latin typeface="Apple SD Gothic Neo" panose="02000300000000000000" pitchFamily="2" charset="-127"/>
                          <a:ea typeface="Apple SD Gothic Neo" panose="02000300000000000000" pitchFamily="2" charset="-127"/>
                        </a:rPr>
                        <a:t>Foreign Key </a:t>
                      </a:r>
                    </a:p>
                    <a:p>
                      <a:pPr algn="ctr"/>
                      <a:r>
                        <a:rPr lang="en-US" altLang="ko-KR" sz="1100" dirty="0" err="1">
                          <a:latin typeface="Apple SD Gothic Neo" panose="02000300000000000000" pitchFamily="2" charset="-127"/>
                          <a:ea typeface="Apple SD Gothic Neo" panose="02000300000000000000" pitchFamily="2" charset="-127"/>
                        </a:rPr>
                        <a:t>myboard</a:t>
                      </a:r>
                      <a:r>
                        <a:rPr lang="ko-KR" altLang="en-US" sz="1100" dirty="0">
                          <a:latin typeface="Apple SD Gothic Neo" panose="02000300000000000000" pitchFamily="2" charset="-127"/>
                          <a:ea typeface="Apple SD Gothic Neo" panose="02000300000000000000" pitchFamily="2" charset="-127"/>
                        </a:rPr>
                        <a:t> </a:t>
                      </a:r>
                      <a:r>
                        <a:rPr lang="en-US" altLang="ko-KR" sz="1100" dirty="0">
                          <a:latin typeface="Apple SD Gothic Neo" panose="02000300000000000000" pitchFamily="2" charset="-127"/>
                          <a:ea typeface="Apple SD Gothic Neo" panose="02000300000000000000" pitchFamily="2" charset="-127"/>
                        </a:rPr>
                        <a:t>TABLE</a:t>
                      </a:r>
                      <a:r>
                        <a:rPr lang="ko-KR" altLang="en-US" sz="1100" dirty="0">
                          <a:latin typeface="Apple SD Gothic Neo" panose="02000300000000000000" pitchFamily="2" charset="-127"/>
                          <a:ea typeface="Apple SD Gothic Neo" panose="02000300000000000000" pitchFamily="2" charset="-127"/>
                        </a:rPr>
                        <a:t>과 </a:t>
                      </a:r>
                      <a:r>
                        <a:rPr lang="en-US" altLang="ko-KR" sz="1100" dirty="0">
                          <a:latin typeface="Apple SD Gothic Neo" panose="02000300000000000000" pitchFamily="2" charset="-127"/>
                          <a:ea typeface="Apple SD Gothic Neo" panose="02000300000000000000" pitchFamily="2" charset="-127"/>
                        </a:rPr>
                        <a:t>JOIN</a:t>
                      </a:r>
                      <a:r>
                        <a:rPr lang="ko-KR" altLang="en-US" sz="1100" dirty="0">
                          <a:latin typeface="Apple SD Gothic Neo" panose="02000300000000000000" pitchFamily="2" charset="-127"/>
                          <a:ea typeface="Apple SD Gothic Neo" panose="02000300000000000000" pitchFamily="2" charset="-127"/>
                        </a:rPr>
                        <a:t>하기 위해 사용</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2504955321"/>
                  </a:ext>
                </a:extLst>
              </a:tr>
              <a:tr h="256545">
                <a:tc>
                  <a:txBody>
                    <a:bodyPr/>
                    <a:lstStyle/>
                    <a:p>
                      <a:pPr algn="ctr" latinLnBrk="1"/>
                      <a:r>
                        <a:rPr lang="en-US" altLang="ko-KR" sz="1100" dirty="0" err="1">
                          <a:latin typeface="Apple SD Gothic Neo" panose="02000300000000000000" pitchFamily="2" charset="-127"/>
                          <a:ea typeface="Apple SD Gothic Neo" panose="02000300000000000000" pitchFamily="2" charset="-127"/>
                        </a:rPr>
                        <a:t>mental_id</a:t>
                      </a:r>
                      <a:endParaRPr lang="ko-KR" altLang="en-US" sz="1100" dirty="0">
                        <a:latin typeface="Apple SD Gothic Neo" panose="02000300000000000000" pitchFamily="2" charset="-127"/>
                        <a:ea typeface="Apple SD Gothic Neo" panose="02000300000000000000" pitchFamily="2" charset="-127"/>
                      </a:endParaRPr>
                    </a:p>
                  </a:txBody>
                  <a:tcPr marL="69410" marR="69410" marT="34704" marB="34704" anchor="ctr"/>
                </a:tc>
                <a:tc>
                  <a:txBody>
                    <a:bodyPr/>
                    <a:lstStyle/>
                    <a:p>
                      <a:pPr marL="0" indent="0" algn="ctr">
                        <a:buFont typeface="Wingdings" panose="05000000000000000000" pitchFamily="2" charset="2"/>
                        <a:buNone/>
                      </a:pPr>
                      <a:r>
                        <a:rPr lang="en-US" altLang="ko-KR" sz="1100" dirty="0" err="1">
                          <a:latin typeface="Apple SD Gothic Neo" panose="02000300000000000000" pitchFamily="2" charset="-127"/>
                          <a:ea typeface="Apple SD Gothic Neo" panose="02000300000000000000" pitchFamily="2" charset="-127"/>
                        </a:rPr>
                        <a:t>mentalservicelocation.id</a:t>
                      </a:r>
                      <a:r>
                        <a:rPr lang="en-US" altLang="ko-KR" sz="1100" dirty="0">
                          <a:latin typeface="Apple SD Gothic Neo" panose="02000300000000000000" pitchFamily="2" charset="-127"/>
                          <a:ea typeface="Apple SD Gothic Neo" panose="02000300000000000000" pitchFamily="2" charset="-127"/>
                        </a:rPr>
                        <a:t> COLUMN</a:t>
                      </a:r>
                      <a:r>
                        <a:rPr lang="ko-KR" altLang="en-US" sz="1100" dirty="0">
                          <a:latin typeface="Apple SD Gothic Neo" panose="02000300000000000000" pitchFamily="2" charset="-127"/>
                          <a:ea typeface="Apple SD Gothic Neo" panose="02000300000000000000" pitchFamily="2" charset="-127"/>
                        </a:rPr>
                        <a:t>의 </a:t>
                      </a:r>
                      <a:r>
                        <a:rPr lang="en-US" altLang="ko-KR" sz="1100" dirty="0">
                          <a:latin typeface="Apple SD Gothic Neo" panose="02000300000000000000" pitchFamily="2" charset="-127"/>
                          <a:ea typeface="Apple SD Gothic Neo" panose="02000300000000000000" pitchFamily="2" charset="-127"/>
                        </a:rPr>
                        <a:t>Foreign Key </a:t>
                      </a:r>
                    </a:p>
                    <a:p>
                      <a:pPr algn="ctr"/>
                      <a:r>
                        <a:rPr lang="en-US" altLang="ko-KR" sz="1100" dirty="0" err="1">
                          <a:latin typeface="Apple SD Gothic Neo" panose="02000300000000000000" pitchFamily="2" charset="-127"/>
                          <a:ea typeface="Apple SD Gothic Neo" panose="02000300000000000000" pitchFamily="2" charset="-127"/>
                        </a:rPr>
                        <a:t>mentalservicelocation</a:t>
                      </a:r>
                      <a:r>
                        <a:rPr lang="en-US" altLang="ko-KR" sz="1100" dirty="0">
                          <a:latin typeface="Apple SD Gothic Neo" panose="02000300000000000000" pitchFamily="2" charset="-127"/>
                          <a:ea typeface="Apple SD Gothic Neo" panose="02000300000000000000" pitchFamily="2" charset="-127"/>
                        </a:rPr>
                        <a:t> TABLE</a:t>
                      </a:r>
                      <a:r>
                        <a:rPr lang="ko-KR" altLang="en-US" sz="1100" dirty="0">
                          <a:latin typeface="Apple SD Gothic Neo" panose="02000300000000000000" pitchFamily="2" charset="-127"/>
                          <a:ea typeface="Apple SD Gothic Neo" panose="02000300000000000000" pitchFamily="2" charset="-127"/>
                        </a:rPr>
                        <a:t>과 </a:t>
                      </a:r>
                      <a:r>
                        <a:rPr lang="en-US" altLang="ko-KR" sz="1100" dirty="0">
                          <a:latin typeface="Apple SD Gothic Neo" panose="02000300000000000000" pitchFamily="2" charset="-127"/>
                          <a:ea typeface="Apple SD Gothic Neo" panose="02000300000000000000" pitchFamily="2" charset="-127"/>
                        </a:rPr>
                        <a:t>JOIN</a:t>
                      </a:r>
                      <a:r>
                        <a:rPr lang="ko-KR" altLang="en-US" sz="1100" dirty="0">
                          <a:latin typeface="Apple SD Gothic Neo" panose="02000300000000000000" pitchFamily="2" charset="-127"/>
                          <a:ea typeface="Apple SD Gothic Neo" panose="02000300000000000000" pitchFamily="2" charset="-127"/>
                        </a:rPr>
                        <a:t>하기 위해 사용</a:t>
                      </a:r>
                      <a:endParaRPr lang="en-US" altLang="ko-KR" sz="1100" dirty="0">
                        <a:latin typeface="Apple SD Gothic Neo" panose="02000300000000000000" pitchFamily="2" charset="-127"/>
                        <a:ea typeface="Apple SD Gothic Neo" panose="02000300000000000000" pitchFamily="2" charset="-127"/>
                      </a:endParaRPr>
                    </a:p>
                  </a:txBody>
                  <a:tcPr marL="69410" marR="69410" marT="34704" marB="34704" anchor="ctr"/>
                </a:tc>
                <a:extLst>
                  <a:ext uri="{0D108BD9-81ED-4DB2-BD59-A6C34878D82A}">
                    <a16:rowId xmlns:a16="http://schemas.microsoft.com/office/drawing/2014/main" val="3834173779"/>
                  </a:ext>
                </a:extLst>
              </a:tr>
            </a:tbl>
          </a:graphicData>
        </a:graphic>
      </p:graphicFrame>
      <p:sp>
        <p:nvSpPr>
          <p:cNvPr id="16" name="TextBox 15">
            <a:extLst>
              <a:ext uri="{FF2B5EF4-FFF2-40B4-BE49-F238E27FC236}">
                <a16:creationId xmlns:a16="http://schemas.microsoft.com/office/drawing/2014/main" id="{A734626F-40EB-8889-7764-895FFA477833}"/>
              </a:ext>
            </a:extLst>
          </p:cNvPr>
          <p:cNvSpPr txBox="1"/>
          <p:nvPr/>
        </p:nvSpPr>
        <p:spPr>
          <a:xfrm>
            <a:off x="320727" y="1204308"/>
            <a:ext cx="4113242" cy="542584"/>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a:t>
            </a:r>
            <a:r>
              <a:rPr kumimoji="1" lang="en-US" altLang="ko-KR" sz="1463" b="1" dirty="0" err="1">
                <a:latin typeface="Apple SD Gothic Neo" panose="02000300000000000000" pitchFamily="2" charset="-127"/>
                <a:ea typeface="Apple SD Gothic Neo" panose="02000300000000000000" pitchFamily="2" charset="-127"/>
              </a:rPr>
              <a:t>members_board</a:t>
            </a:r>
            <a:r>
              <a:rPr kumimoji="1" lang="en-US" altLang="ko-KR" sz="1463" b="1" dirty="0">
                <a:latin typeface="Apple SD Gothic Neo" panose="02000300000000000000" pitchFamily="2" charset="-127"/>
                <a:ea typeface="Apple SD Gothic Neo" panose="02000300000000000000" pitchFamily="2" charset="-127"/>
              </a:rPr>
              <a:t>, </a:t>
            </a:r>
            <a:r>
              <a:rPr kumimoji="1" lang="en-US" altLang="ko-KR" sz="1463" b="1" dirty="0" err="1">
                <a:latin typeface="Apple SD Gothic Neo" panose="02000300000000000000" pitchFamily="2" charset="-127"/>
                <a:ea typeface="Apple SD Gothic Neo" panose="02000300000000000000" pitchFamily="2" charset="-127"/>
              </a:rPr>
              <a:t>mental_board</a:t>
            </a:r>
            <a:r>
              <a:rPr kumimoji="1" lang="en-US" altLang="ko-KR" sz="1463" b="1" dirty="0">
                <a:latin typeface="Apple SD Gothic Neo" panose="02000300000000000000" pitchFamily="2" charset="-127"/>
                <a:ea typeface="Apple SD Gothic Neo" panose="02000300000000000000" pitchFamily="2" charset="-127"/>
              </a:rPr>
              <a:t> </a:t>
            </a:r>
          </a:p>
          <a:p>
            <a:r>
              <a:rPr kumimoji="1" lang="en-US" altLang="ko-KR" sz="1463" b="1" dirty="0">
                <a:latin typeface="Apple SD Gothic Neo" panose="02000300000000000000" pitchFamily="2" charset="-127"/>
                <a:ea typeface="Apple SD Gothic Neo" panose="02000300000000000000" pitchFamily="2" charset="-127"/>
              </a:rPr>
              <a:t>   </a:t>
            </a:r>
            <a:r>
              <a:rPr kumimoji="1" lang="ko-KR" altLang="en-US" sz="1463" b="1" dirty="0">
                <a:latin typeface="Apple SD Gothic Neo" panose="02000300000000000000" pitchFamily="2" charset="-127"/>
                <a:ea typeface="Apple SD Gothic Neo" panose="02000300000000000000" pitchFamily="2" charset="-127"/>
              </a:rPr>
              <a:t> </a:t>
            </a:r>
            <a:r>
              <a:rPr kumimoji="1" lang="en-US" altLang="ko-KR" sz="1463" b="1" dirty="0">
                <a:latin typeface="Apple SD Gothic Neo" panose="02000300000000000000" pitchFamily="2" charset="-127"/>
                <a:ea typeface="Apple SD Gothic Neo" panose="02000300000000000000" pitchFamily="2" charset="-127"/>
              </a:rPr>
              <a:t>N:N </a:t>
            </a:r>
            <a:r>
              <a:rPr kumimoji="1" lang="ko-KR" altLang="en-US" sz="1463" b="1" dirty="0">
                <a:latin typeface="Apple SD Gothic Neo" panose="02000300000000000000" pitchFamily="2" charset="-127"/>
                <a:ea typeface="Apple SD Gothic Neo" panose="02000300000000000000" pitchFamily="2" charset="-127"/>
              </a:rPr>
              <a:t>관계의 </a:t>
            </a:r>
            <a:r>
              <a:rPr kumimoji="1" lang="en-US" altLang="ko-KR" sz="1463" b="1" dirty="0">
                <a:latin typeface="Apple SD Gothic Neo" panose="02000300000000000000" pitchFamily="2" charset="-127"/>
                <a:ea typeface="Apple SD Gothic Neo" panose="02000300000000000000" pitchFamily="2" charset="-127"/>
              </a:rPr>
              <a:t>JOIN </a:t>
            </a:r>
            <a:r>
              <a:rPr kumimoji="1" lang="ko-KR" altLang="en-US" sz="1463" b="1" dirty="0">
                <a:latin typeface="Apple SD Gothic Neo" panose="02000300000000000000" pitchFamily="2" charset="-127"/>
                <a:ea typeface="Apple SD Gothic Neo" panose="02000300000000000000" pitchFamily="2" charset="-127"/>
              </a:rPr>
              <a:t>테이블</a:t>
            </a:r>
          </a:p>
        </p:txBody>
      </p:sp>
    </p:spTree>
    <p:extLst>
      <p:ext uri="{BB962C8B-B14F-4D97-AF65-F5344CB8AC3E}">
        <p14:creationId xmlns:p14="http://schemas.microsoft.com/office/powerpoint/2010/main" val="1974387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2" descr="그림 2">
            <a:extLst>
              <a:ext uri="{FF2B5EF4-FFF2-40B4-BE49-F238E27FC236}">
                <a16:creationId xmlns:a16="http://schemas.microsoft.com/office/drawing/2014/main" id="{6E7C5788-0AE7-C87C-A6A0-D535F937623A}"/>
              </a:ext>
            </a:extLst>
          </p:cNvPr>
          <p:cNvPicPr>
            <a:picLocks noChangeAspect="1"/>
          </p:cNvPicPr>
          <p:nvPr/>
        </p:nvPicPr>
        <p:blipFill rotWithShape="1">
          <a:blip r:embed="rId2"/>
          <a:srcRect r="8029"/>
          <a:stretch/>
        </p:blipFill>
        <p:spPr>
          <a:xfrm>
            <a:off x="1890793" y="0"/>
            <a:ext cx="8035270" cy="6873313"/>
          </a:xfrm>
          <a:prstGeom prst="rect">
            <a:avLst/>
          </a:prstGeom>
          <a:ln w="12700">
            <a:miter lim="400000"/>
          </a:ln>
        </p:spPr>
      </p:pic>
      <p:sp>
        <p:nvSpPr>
          <p:cNvPr id="133" name="직사각형 6"/>
          <p:cNvSpPr/>
          <p:nvPr/>
        </p:nvSpPr>
        <p:spPr>
          <a:xfrm>
            <a:off x="0" y="0"/>
            <a:ext cx="4953000" cy="6858000"/>
          </a:xfrm>
          <a:prstGeom prst="rect">
            <a:avLst/>
          </a:prstGeom>
          <a:solidFill>
            <a:srgbClr val="1D3756"/>
          </a:solidFill>
          <a:ln w="12700">
            <a:noFill/>
            <a:miter/>
          </a:ln>
        </p:spPr>
        <p:txBody>
          <a:bodyPr lIns="37147" rIns="37147" anchor="ctr"/>
          <a:lstStyle/>
          <a:p>
            <a:pPr algn="ctr">
              <a:defRPr>
                <a:solidFill>
                  <a:srgbClr val="FFFFFF"/>
                </a:solidFill>
              </a:defRPr>
            </a:pPr>
            <a:endParaRPr sz="1463" dirty="0"/>
          </a:p>
        </p:txBody>
      </p:sp>
      <p:sp>
        <p:nvSpPr>
          <p:cNvPr id="134" name="TextBox 8"/>
          <p:cNvSpPr txBox="1"/>
          <p:nvPr/>
        </p:nvSpPr>
        <p:spPr>
          <a:xfrm>
            <a:off x="1424629" y="2954104"/>
            <a:ext cx="2250295"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147" rIns="37147">
            <a:spAutoFit/>
          </a:bodyPr>
          <a:lstStyle>
            <a:lvl1pPr>
              <a:defRPr sz="3600" spc="-300">
                <a:solidFill>
                  <a:srgbClr val="FFFFFF"/>
                </a:solidFill>
              </a:defRPr>
            </a:lvl1pPr>
          </a:lstStyle>
          <a:p>
            <a:pPr algn="ctr"/>
            <a:r>
              <a:rPr lang="ko-KR" altLang="en-US" sz="2600" dirty="0"/>
              <a:t> 서비스  프로세스</a:t>
            </a:r>
            <a:endParaRPr lang="en-US" altLang="ko-KR" sz="2600" dirty="0"/>
          </a:p>
        </p:txBody>
      </p:sp>
      <p:sp>
        <p:nvSpPr>
          <p:cNvPr id="136" name="직선 연결선 11"/>
          <p:cNvSpPr/>
          <p:nvPr/>
        </p:nvSpPr>
        <p:spPr>
          <a:xfrm>
            <a:off x="734694" y="2699400"/>
            <a:ext cx="3630162" cy="1"/>
          </a:xfrm>
          <a:prstGeom prst="line">
            <a:avLst/>
          </a:prstGeom>
          <a:ln w="6350">
            <a:solidFill>
              <a:srgbClr val="FFFFFF"/>
            </a:solidFill>
            <a:miter/>
          </a:ln>
        </p:spPr>
        <p:txBody>
          <a:bodyPr lIns="37147" rIns="37147"/>
          <a:lstStyle/>
          <a:p>
            <a:endParaRPr sz="1463"/>
          </a:p>
        </p:txBody>
      </p:sp>
      <p:sp>
        <p:nvSpPr>
          <p:cNvPr id="137" name="직선 연결선 12"/>
          <p:cNvSpPr/>
          <p:nvPr/>
        </p:nvSpPr>
        <p:spPr>
          <a:xfrm>
            <a:off x="734694" y="3665235"/>
            <a:ext cx="3630162" cy="1"/>
          </a:xfrm>
          <a:prstGeom prst="line">
            <a:avLst/>
          </a:prstGeom>
          <a:ln w="6350">
            <a:solidFill>
              <a:srgbClr val="FFFFFF"/>
            </a:solidFill>
            <a:miter/>
          </a:ln>
        </p:spPr>
        <p:txBody>
          <a:bodyPr lIns="37147" rIns="37147"/>
          <a:lstStyle/>
          <a:p>
            <a:endParaRPr sz="1463"/>
          </a:p>
        </p:txBody>
      </p:sp>
      <p:sp>
        <p:nvSpPr>
          <p:cNvPr id="8" name="TextBox 7">
            <a:extLst>
              <a:ext uri="{FF2B5EF4-FFF2-40B4-BE49-F238E27FC236}">
                <a16:creationId xmlns:a16="http://schemas.microsoft.com/office/drawing/2014/main" id="{719F89EA-675F-9828-DBA6-CC3D81317481}"/>
              </a:ext>
            </a:extLst>
          </p:cNvPr>
          <p:cNvSpPr txBox="1"/>
          <p:nvPr/>
        </p:nvSpPr>
        <p:spPr>
          <a:xfrm>
            <a:off x="734696" y="2449331"/>
            <a:ext cx="607859" cy="267446"/>
          </a:xfrm>
          <a:prstGeom prst="rect">
            <a:avLst/>
          </a:prstGeom>
          <a:noFill/>
        </p:spPr>
        <p:txBody>
          <a:bodyPr wrap="none" rtlCol="0">
            <a:spAutoFit/>
          </a:bodyPr>
          <a:lstStyle/>
          <a:p>
            <a:r>
              <a:rPr lang="en-US" altLang="ko-KR" sz="1138" dirty="0">
                <a:solidFill>
                  <a:schemeClr val="bg1"/>
                </a:solidFill>
              </a:rPr>
              <a:t>Part 3. </a:t>
            </a:r>
            <a:endParaRPr lang="ko-KR" altLang="en-US" sz="1138" dirty="0">
              <a:solidFill>
                <a:schemeClr val="bg1"/>
              </a:solidFill>
            </a:endParaRPr>
          </a:p>
        </p:txBody>
      </p:sp>
      <p:sp>
        <p:nvSpPr>
          <p:cNvPr id="4" name="TextBox 3">
            <a:extLst>
              <a:ext uri="{FF2B5EF4-FFF2-40B4-BE49-F238E27FC236}">
                <a16:creationId xmlns:a16="http://schemas.microsoft.com/office/drawing/2014/main" id="{FF2D543E-AB07-9285-07F9-BFA110072D6C}"/>
              </a:ext>
            </a:extLst>
          </p:cNvPr>
          <p:cNvSpPr txBox="1"/>
          <p:nvPr/>
        </p:nvSpPr>
        <p:spPr>
          <a:xfrm>
            <a:off x="734694" y="3901237"/>
            <a:ext cx="3039376" cy="492443"/>
          </a:xfrm>
          <a:prstGeom prst="rect">
            <a:avLst/>
          </a:prstGeom>
          <a:noFill/>
        </p:spPr>
        <p:txBody>
          <a:bodyPr wrap="square" rtlCol="0">
            <a:spAutoFit/>
          </a:bodyPr>
          <a:lstStyle/>
          <a:p>
            <a:pPr marL="232172" indent="-232172">
              <a:buFontTx/>
              <a:buChar char="-"/>
            </a:pPr>
            <a:r>
              <a:rPr kumimoji="1" lang="ko-KR" altLang="en-US" sz="1300" dirty="0">
                <a:solidFill>
                  <a:schemeClr val="bg1"/>
                </a:solidFill>
                <a:latin typeface="Apple SD Gothic Neo" panose="02000300000000000000" pitchFamily="2" charset="-127"/>
                <a:ea typeface="Apple SD Gothic Neo" panose="02000300000000000000" pitchFamily="2" charset="-127"/>
              </a:rPr>
              <a:t>일반 이용자 서비스 프로세스</a:t>
            </a:r>
            <a:endParaRPr kumimoji="1" lang="en-US" altLang="ko-KR" sz="1300" dirty="0">
              <a:solidFill>
                <a:schemeClr val="bg1"/>
              </a:solidFill>
              <a:latin typeface="Apple SD Gothic Neo" panose="02000300000000000000" pitchFamily="2" charset="-127"/>
              <a:ea typeface="Apple SD Gothic Neo" panose="02000300000000000000" pitchFamily="2" charset="-127"/>
            </a:endParaRPr>
          </a:p>
          <a:p>
            <a:pPr marL="232172" indent="-232172">
              <a:buFontTx/>
              <a:buChar char="-"/>
            </a:pPr>
            <a:r>
              <a:rPr kumimoji="1" lang="ko-KR" altLang="en-US" sz="1300" dirty="0">
                <a:solidFill>
                  <a:schemeClr val="bg1"/>
                </a:solidFill>
                <a:latin typeface="Apple SD Gothic Neo" panose="02000300000000000000" pitchFamily="2" charset="-127"/>
                <a:ea typeface="Apple SD Gothic Neo" panose="02000300000000000000" pitchFamily="2" charset="-127"/>
              </a:rPr>
              <a:t>기관 이용자 서비스 프로세스</a:t>
            </a:r>
            <a:endParaRPr kumimoji="1" lang="en-US" altLang="ko-KR" sz="1300" dirty="0">
              <a:solidFill>
                <a:schemeClr val="bg1"/>
              </a:solidFill>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170936356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모서리가 둥근 직사각형 39">
            <a:extLst>
              <a:ext uri="{FF2B5EF4-FFF2-40B4-BE49-F238E27FC236}">
                <a16:creationId xmlns:a16="http://schemas.microsoft.com/office/drawing/2014/main" id="{DDA72785-6CC4-1A19-87DD-B5834E8B1F45}"/>
              </a:ext>
            </a:extLst>
          </p:cNvPr>
          <p:cNvSpPr/>
          <p:nvPr/>
        </p:nvSpPr>
        <p:spPr>
          <a:xfrm>
            <a:off x="533744" y="4036441"/>
            <a:ext cx="8877253" cy="111684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cxnSp>
        <p:nvCxnSpPr>
          <p:cNvPr id="6" name="직선 연결선[R] 5">
            <a:extLst>
              <a:ext uri="{FF2B5EF4-FFF2-40B4-BE49-F238E27FC236}">
                <a16:creationId xmlns:a16="http://schemas.microsoft.com/office/drawing/2014/main" id="{016A7F19-575E-52E8-5EF1-43C3110BB9BE}"/>
              </a:ext>
            </a:extLst>
          </p:cNvPr>
          <p:cNvCxnSpPr>
            <a:cxnSpLocks/>
          </p:cNvCxnSpPr>
          <p:nvPr/>
        </p:nvCxnSpPr>
        <p:spPr>
          <a:xfrm>
            <a:off x="533744" y="3272576"/>
            <a:ext cx="8877253" cy="0"/>
          </a:xfrm>
          <a:prstGeom prst="line">
            <a:avLst/>
          </a:prstGeom>
          <a:ln w="12700">
            <a:solidFill>
              <a:srgbClr val="1D3756"/>
            </a:solidFill>
          </a:ln>
        </p:spPr>
        <p:style>
          <a:lnRef idx="1">
            <a:schemeClr val="accent1"/>
          </a:lnRef>
          <a:fillRef idx="0">
            <a:schemeClr val="accent1"/>
          </a:fillRef>
          <a:effectRef idx="0">
            <a:schemeClr val="accent1"/>
          </a:effectRef>
          <a:fontRef idx="minor">
            <a:schemeClr val="tx1"/>
          </a:fontRef>
        </p:style>
      </p:cxnSp>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2" name="순서도: 연결자 1">
            <a:extLst>
              <a:ext uri="{FF2B5EF4-FFF2-40B4-BE49-F238E27FC236}">
                <a16:creationId xmlns:a16="http://schemas.microsoft.com/office/drawing/2014/main" id="{B7C86CE7-7E40-2993-5667-D4C70717FA5B}"/>
              </a:ext>
            </a:extLst>
          </p:cNvPr>
          <p:cNvSpPr/>
          <p:nvPr/>
        </p:nvSpPr>
        <p:spPr>
          <a:xfrm>
            <a:off x="774190" y="2904182"/>
            <a:ext cx="772420" cy="753584"/>
          </a:xfrm>
          <a:prstGeom prst="flowChartConnector">
            <a:avLst/>
          </a:prstGeom>
          <a:solidFill>
            <a:srgbClr val="1D3756"/>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Apple SD Gothic Neo" panose="02000300000000000000" pitchFamily="2" charset="-127"/>
                <a:ea typeface="Apple SD Gothic Neo" panose="02000300000000000000" pitchFamily="2" charset="-127"/>
              </a:rPr>
              <a:t>1</a:t>
            </a:r>
            <a:endParaRPr lang="ko-KR" altLang="en-US" sz="2000" dirty="0">
              <a:latin typeface="Apple SD Gothic Neo" panose="02000300000000000000" pitchFamily="2" charset="-127"/>
              <a:ea typeface="Apple SD Gothic Neo" panose="02000300000000000000" pitchFamily="2" charset="-127"/>
            </a:endParaRPr>
          </a:p>
        </p:txBody>
      </p:sp>
      <p:sp>
        <p:nvSpPr>
          <p:cNvPr id="19" name="순서도: 연결자 18">
            <a:extLst>
              <a:ext uri="{FF2B5EF4-FFF2-40B4-BE49-F238E27FC236}">
                <a16:creationId xmlns:a16="http://schemas.microsoft.com/office/drawing/2014/main" id="{D0845E53-6111-20AD-C67D-C8C2678D5562}"/>
              </a:ext>
            </a:extLst>
          </p:cNvPr>
          <p:cNvSpPr/>
          <p:nvPr/>
        </p:nvSpPr>
        <p:spPr>
          <a:xfrm>
            <a:off x="2696084" y="2919091"/>
            <a:ext cx="772420" cy="753584"/>
          </a:xfrm>
          <a:prstGeom prst="flowChartConnector">
            <a:avLst/>
          </a:prstGeom>
          <a:solidFill>
            <a:srgbClr val="1D3756"/>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Apple SD Gothic Neo" panose="02000300000000000000" pitchFamily="2" charset="-127"/>
                <a:ea typeface="Apple SD Gothic Neo" panose="02000300000000000000" pitchFamily="2" charset="-127"/>
              </a:rPr>
              <a:t>2</a:t>
            </a:r>
            <a:endParaRPr lang="ko-KR" altLang="en-US" sz="2000" dirty="0">
              <a:latin typeface="Apple SD Gothic Neo" panose="02000300000000000000" pitchFamily="2" charset="-127"/>
              <a:ea typeface="Apple SD Gothic Neo" panose="02000300000000000000" pitchFamily="2" charset="-127"/>
            </a:endParaRPr>
          </a:p>
        </p:txBody>
      </p:sp>
      <p:sp>
        <p:nvSpPr>
          <p:cNvPr id="21" name="순서도: 연결자 20">
            <a:extLst>
              <a:ext uri="{FF2B5EF4-FFF2-40B4-BE49-F238E27FC236}">
                <a16:creationId xmlns:a16="http://schemas.microsoft.com/office/drawing/2014/main" id="{09C18194-E2FD-8971-4B9E-CC28A3691897}"/>
              </a:ext>
            </a:extLst>
          </p:cNvPr>
          <p:cNvSpPr/>
          <p:nvPr/>
        </p:nvSpPr>
        <p:spPr>
          <a:xfrm>
            <a:off x="4615370" y="2919091"/>
            <a:ext cx="772420" cy="753584"/>
          </a:xfrm>
          <a:prstGeom prst="flowChartConnector">
            <a:avLst/>
          </a:prstGeom>
          <a:solidFill>
            <a:srgbClr val="1D3756"/>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Apple SD Gothic Neo" panose="02000300000000000000" pitchFamily="2" charset="-127"/>
                <a:ea typeface="Apple SD Gothic Neo" panose="02000300000000000000" pitchFamily="2" charset="-127"/>
              </a:rPr>
              <a:t>3</a:t>
            </a:r>
            <a:endParaRPr lang="ko-KR" altLang="en-US" sz="2000" dirty="0">
              <a:latin typeface="Apple SD Gothic Neo" panose="02000300000000000000" pitchFamily="2" charset="-127"/>
              <a:ea typeface="Apple SD Gothic Neo" panose="02000300000000000000" pitchFamily="2" charset="-127"/>
            </a:endParaRPr>
          </a:p>
        </p:txBody>
      </p:sp>
      <p:sp>
        <p:nvSpPr>
          <p:cNvPr id="22" name="순서도: 연결자 21">
            <a:extLst>
              <a:ext uri="{FF2B5EF4-FFF2-40B4-BE49-F238E27FC236}">
                <a16:creationId xmlns:a16="http://schemas.microsoft.com/office/drawing/2014/main" id="{21B6BDD0-04F4-F95D-5F7D-1D02190BCCD1}"/>
              </a:ext>
            </a:extLst>
          </p:cNvPr>
          <p:cNvSpPr/>
          <p:nvPr/>
        </p:nvSpPr>
        <p:spPr>
          <a:xfrm>
            <a:off x="6487787" y="2904181"/>
            <a:ext cx="772420" cy="753584"/>
          </a:xfrm>
          <a:prstGeom prst="flowChartConnector">
            <a:avLst/>
          </a:prstGeom>
          <a:solidFill>
            <a:srgbClr val="1D3756"/>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Apple SD Gothic Neo" panose="02000300000000000000" pitchFamily="2" charset="-127"/>
                <a:ea typeface="Apple SD Gothic Neo" panose="02000300000000000000" pitchFamily="2" charset="-127"/>
              </a:rPr>
              <a:t>4</a:t>
            </a:r>
            <a:endParaRPr lang="ko-KR" altLang="en-US" sz="2000" dirty="0">
              <a:latin typeface="Apple SD Gothic Neo" panose="02000300000000000000" pitchFamily="2" charset="-127"/>
              <a:ea typeface="Apple SD Gothic Neo" panose="02000300000000000000" pitchFamily="2" charset="-127"/>
            </a:endParaRPr>
          </a:p>
        </p:txBody>
      </p:sp>
      <p:sp>
        <p:nvSpPr>
          <p:cNvPr id="23" name="순서도: 연결자 22">
            <a:extLst>
              <a:ext uri="{FF2B5EF4-FFF2-40B4-BE49-F238E27FC236}">
                <a16:creationId xmlns:a16="http://schemas.microsoft.com/office/drawing/2014/main" id="{1143DCBC-738F-B899-AAF9-A8FC7B7D566B}"/>
              </a:ext>
            </a:extLst>
          </p:cNvPr>
          <p:cNvSpPr/>
          <p:nvPr/>
        </p:nvSpPr>
        <p:spPr>
          <a:xfrm>
            <a:off x="8316873" y="2903215"/>
            <a:ext cx="772420" cy="753584"/>
          </a:xfrm>
          <a:prstGeom prst="flowChartConnector">
            <a:avLst/>
          </a:prstGeom>
          <a:solidFill>
            <a:srgbClr val="1D3756"/>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Apple SD Gothic Neo" panose="02000300000000000000" pitchFamily="2" charset="-127"/>
                <a:ea typeface="Apple SD Gothic Neo" panose="02000300000000000000" pitchFamily="2" charset="-127"/>
              </a:rPr>
              <a:t>5</a:t>
            </a:r>
            <a:endParaRPr lang="ko-KR" altLang="en-US" sz="2000" dirty="0">
              <a:latin typeface="Apple SD Gothic Neo" panose="02000300000000000000" pitchFamily="2" charset="-127"/>
              <a:ea typeface="Apple SD Gothic Neo" panose="02000300000000000000" pitchFamily="2" charset="-127"/>
            </a:endParaRPr>
          </a:p>
        </p:txBody>
      </p:sp>
      <p:sp>
        <p:nvSpPr>
          <p:cNvPr id="31" name="TextBox 3">
            <a:extLst>
              <a:ext uri="{FF2B5EF4-FFF2-40B4-BE49-F238E27FC236}">
                <a16:creationId xmlns:a16="http://schemas.microsoft.com/office/drawing/2014/main" id="{A6F2152D-CBEA-3DCE-A49A-D72A8E5AAEA1}"/>
              </a:ext>
            </a:extLst>
          </p:cNvPr>
          <p:cNvSpPr txBox="1"/>
          <p:nvPr/>
        </p:nvSpPr>
        <p:spPr>
          <a:xfrm>
            <a:off x="207630" y="206684"/>
            <a:ext cx="48205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a:t>
            </a:r>
            <a:r>
              <a:rPr lang="en-US" altLang="ko-KR" sz="1200" dirty="0"/>
              <a:t>3.</a:t>
            </a:r>
            <a:r>
              <a:rPr sz="1200" dirty="0"/>
              <a:t> </a:t>
            </a:r>
          </a:p>
        </p:txBody>
      </p:sp>
      <p:sp>
        <p:nvSpPr>
          <p:cNvPr id="32" name="TextBox 31">
            <a:extLst>
              <a:ext uri="{FF2B5EF4-FFF2-40B4-BE49-F238E27FC236}">
                <a16:creationId xmlns:a16="http://schemas.microsoft.com/office/drawing/2014/main" id="{4BD7E903-A096-ED54-ABD4-B124210CE271}"/>
              </a:ext>
            </a:extLst>
          </p:cNvPr>
          <p:cNvSpPr txBox="1"/>
          <p:nvPr/>
        </p:nvSpPr>
        <p:spPr>
          <a:xfrm>
            <a:off x="774190" y="187008"/>
            <a:ext cx="3466506"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000" dirty="0">
                <a:solidFill>
                  <a:schemeClr val="bg1"/>
                </a:solidFill>
                <a:latin typeface="Apple SD Gothic Neo" panose="02000300000000000000" pitchFamily="2" charset="-127"/>
                <a:ea typeface="Apple SD Gothic Neo" panose="02000300000000000000" pitchFamily="2" charset="-127"/>
              </a:rPr>
              <a:t>–</a:t>
            </a:r>
            <a:r>
              <a:rPr lang="ko-KR" altLang="en-US" sz="2000" dirty="0">
                <a:solidFill>
                  <a:schemeClr val="bg1"/>
                </a:solidFill>
                <a:latin typeface="Apple SD Gothic Neo" panose="02000300000000000000" pitchFamily="2" charset="-127"/>
                <a:ea typeface="Apple SD Gothic Neo" panose="02000300000000000000" pitchFamily="2" charset="-127"/>
              </a:rPr>
              <a:t> 일반 이용자</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grpSp>
        <p:nvGrpSpPr>
          <p:cNvPr id="33" name="그룹 32">
            <a:extLst>
              <a:ext uri="{FF2B5EF4-FFF2-40B4-BE49-F238E27FC236}">
                <a16:creationId xmlns:a16="http://schemas.microsoft.com/office/drawing/2014/main" id="{D0669935-EBA9-11D0-EB8B-A782CF0484E1}"/>
              </a:ext>
            </a:extLst>
          </p:cNvPr>
          <p:cNvGrpSpPr/>
          <p:nvPr/>
        </p:nvGrpSpPr>
        <p:grpSpPr>
          <a:xfrm>
            <a:off x="3907544" y="1530744"/>
            <a:ext cx="2090912" cy="716758"/>
            <a:chOff x="3271124" y="1543570"/>
            <a:chExt cx="1569782" cy="716758"/>
          </a:xfrm>
        </p:grpSpPr>
        <p:sp>
          <p:nvSpPr>
            <p:cNvPr id="34" name="모서리가 둥근 직사각형 33">
              <a:extLst>
                <a:ext uri="{FF2B5EF4-FFF2-40B4-BE49-F238E27FC236}">
                  <a16:creationId xmlns:a16="http://schemas.microsoft.com/office/drawing/2014/main" id="{3E07A640-E9DE-3E68-42B7-988FF8CC2CC6}"/>
                </a:ext>
              </a:extLst>
            </p:cNvPr>
            <p:cNvSpPr/>
            <p:nvPr/>
          </p:nvSpPr>
          <p:spPr>
            <a:xfrm>
              <a:off x="3271124" y="1543570"/>
              <a:ext cx="1569782" cy="716758"/>
            </a:xfrm>
            <a:prstGeom prst="roundRect">
              <a:avLst>
                <a:gd name="adj" fmla="val 50000"/>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p>
          </p:txBody>
        </p:sp>
        <p:sp>
          <p:nvSpPr>
            <p:cNvPr id="35" name="TextBox 34">
              <a:extLst>
                <a:ext uri="{FF2B5EF4-FFF2-40B4-BE49-F238E27FC236}">
                  <a16:creationId xmlns:a16="http://schemas.microsoft.com/office/drawing/2014/main" id="{591CBDFA-F1FB-4B41-220F-2B8D3C568452}"/>
                </a:ext>
              </a:extLst>
            </p:cNvPr>
            <p:cNvSpPr txBox="1"/>
            <p:nvPr/>
          </p:nvSpPr>
          <p:spPr>
            <a:xfrm>
              <a:off x="3422540" y="1638799"/>
              <a:ext cx="1266951" cy="526298"/>
            </a:xfrm>
            <a:prstGeom prst="rect">
              <a:avLst/>
            </a:prstGeom>
            <a:noFill/>
          </p:spPr>
          <p:txBody>
            <a:bodyPr wrap="square" rtlCol="0">
              <a:spAutoFit/>
            </a:bodyPr>
            <a:lstStyle/>
            <a:p>
              <a:pPr algn="ctr">
                <a:lnSpc>
                  <a:spcPct val="120000"/>
                </a:lnSpc>
              </a:pPr>
              <a:r>
                <a:rPr lang="ko-KR" altLang="en-US" sz="1200" dirty="0">
                  <a:solidFill>
                    <a:schemeClr val="bg1"/>
                  </a:solidFill>
                  <a:latin typeface="Apple SD Gothic Neo" panose="02000300000000000000" pitchFamily="2" charset="-127"/>
                  <a:ea typeface="Apple SD Gothic Neo" panose="02000300000000000000" pitchFamily="2" charset="-127"/>
                </a:rPr>
                <a:t>정신의료서비스 </a:t>
              </a:r>
              <a:r>
                <a:rPr lang="ko-KR" altLang="en-US" sz="1200" b="1" dirty="0">
                  <a:solidFill>
                    <a:srgbClr val="FFFF00"/>
                  </a:solidFill>
                  <a:latin typeface="Apple SD Gothic Neo" panose="02000300000000000000" pitchFamily="2" charset="-127"/>
                  <a:ea typeface="Apple SD Gothic Neo" panose="02000300000000000000" pitchFamily="2" charset="-127"/>
                </a:rPr>
                <a:t>수요자</a:t>
              </a:r>
              <a:endParaRPr lang="en-US" altLang="ko-KR" sz="1200" b="1" dirty="0">
                <a:solidFill>
                  <a:srgbClr val="FFFF00"/>
                </a:solidFill>
                <a:latin typeface="Apple SD Gothic Neo" panose="02000300000000000000" pitchFamily="2" charset="-127"/>
                <a:ea typeface="Apple SD Gothic Neo" panose="02000300000000000000" pitchFamily="2" charset="-127"/>
              </a:endParaRPr>
            </a:p>
            <a:p>
              <a:pPr algn="ctr">
                <a:lnSpc>
                  <a:spcPct val="120000"/>
                </a:lnSpc>
              </a:pPr>
              <a:r>
                <a:rPr lang="en-US" altLang="ko-KR" sz="1200" b="1" dirty="0">
                  <a:solidFill>
                    <a:srgbClr val="FFFF00"/>
                  </a:solidFill>
                  <a:latin typeface="Apple SD Gothic Neo" panose="02000300000000000000" pitchFamily="2" charset="-127"/>
                  <a:ea typeface="Apple SD Gothic Neo" panose="02000300000000000000" pitchFamily="2" charset="-127"/>
                </a:rPr>
                <a:t>(</a:t>
              </a:r>
              <a:r>
                <a:rPr lang="ko-KR" altLang="en-US" sz="1200" b="1" dirty="0">
                  <a:solidFill>
                    <a:srgbClr val="FFFF00"/>
                  </a:solidFill>
                  <a:latin typeface="Apple SD Gothic Neo" panose="02000300000000000000" pitchFamily="2" charset="-127"/>
                  <a:ea typeface="Apple SD Gothic Neo" panose="02000300000000000000" pitchFamily="2" charset="-127"/>
                </a:rPr>
                <a:t>일반 이용자</a:t>
              </a:r>
              <a:r>
                <a:rPr lang="en-US" altLang="ko-KR" sz="1200" b="1" dirty="0">
                  <a:solidFill>
                    <a:srgbClr val="FFFF00"/>
                  </a:solidFill>
                  <a:latin typeface="Apple SD Gothic Neo" panose="02000300000000000000" pitchFamily="2" charset="-127"/>
                  <a:ea typeface="Apple SD Gothic Neo" panose="02000300000000000000" pitchFamily="2" charset="-127"/>
                </a:rPr>
                <a:t>)</a:t>
              </a:r>
            </a:p>
          </p:txBody>
        </p:sp>
      </p:grpSp>
      <p:sp>
        <p:nvSpPr>
          <p:cNvPr id="8" name="TextBox 7">
            <a:extLst>
              <a:ext uri="{FF2B5EF4-FFF2-40B4-BE49-F238E27FC236}">
                <a16:creationId xmlns:a16="http://schemas.microsoft.com/office/drawing/2014/main" id="{45276A19-5577-0636-EC29-09A7E5E6BA91}"/>
              </a:ext>
            </a:extLst>
          </p:cNvPr>
          <p:cNvSpPr txBox="1"/>
          <p:nvPr/>
        </p:nvSpPr>
        <p:spPr>
          <a:xfrm>
            <a:off x="557807" y="4382265"/>
            <a:ext cx="1184812" cy="461665"/>
          </a:xfrm>
          <a:prstGeom prst="rect">
            <a:avLst/>
          </a:prstGeom>
          <a:noFill/>
        </p:spPr>
        <p:txBody>
          <a:bodyPr wrap="square" rtlCol="0">
            <a:spAutoFit/>
          </a:bodyPr>
          <a:lstStyle/>
          <a:p>
            <a:pPr algn="ctr"/>
            <a:r>
              <a:rPr kumimoji="1" lang="ko-KR" altLang="en-US" sz="1200" dirty="0">
                <a:latin typeface="Apple SD Gothic Neo" panose="02000300000000000000" pitchFamily="2" charset="-127"/>
                <a:ea typeface="Apple SD Gothic Neo" panose="02000300000000000000" pitchFamily="2" charset="-127"/>
              </a:rPr>
              <a:t>회원가입 </a:t>
            </a:r>
            <a:endParaRPr kumimoji="1" lang="en-US" altLang="ko-KR" sz="1200" dirty="0">
              <a:latin typeface="Apple SD Gothic Neo" panose="02000300000000000000" pitchFamily="2" charset="-127"/>
              <a:ea typeface="Apple SD Gothic Neo" panose="02000300000000000000" pitchFamily="2" charset="-127"/>
            </a:endParaRPr>
          </a:p>
          <a:p>
            <a:pPr algn="ctr"/>
            <a:r>
              <a:rPr kumimoji="1" lang="ko-KR" altLang="en-US" sz="1200" dirty="0">
                <a:latin typeface="Apple SD Gothic Neo" panose="02000300000000000000" pitchFamily="2" charset="-127"/>
                <a:ea typeface="Apple SD Gothic Neo" panose="02000300000000000000" pitchFamily="2" charset="-127"/>
              </a:rPr>
              <a:t>및 로그인</a:t>
            </a:r>
          </a:p>
        </p:txBody>
      </p:sp>
      <p:sp>
        <p:nvSpPr>
          <p:cNvPr id="41" name="TextBox 40">
            <a:extLst>
              <a:ext uri="{FF2B5EF4-FFF2-40B4-BE49-F238E27FC236}">
                <a16:creationId xmlns:a16="http://schemas.microsoft.com/office/drawing/2014/main" id="{E98B94C2-7C3E-7E3E-F5C3-CA7AC6814D01}"/>
              </a:ext>
            </a:extLst>
          </p:cNvPr>
          <p:cNvSpPr txBox="1"/>
          <p:nvPr/>
        </p:nvSpPr>
        <p:spPr>
          <a:xfrm>
            <a:off x="2489745" y="4382265"/>
            <a:ext cx="1184812" cy="461665"/>
          </a:xfrm>
          <a:prstGeom prst="rect">
            <a:avLst/>
          </a:prstGeom>
          <a:noFill/>
        </p:spPr>
        <p:txBody>
          <a:bodyPr wrap="square" rtlCol="0">
            <a:spAutoFit/>
          </a:bodyPr>
          <a:lstStyle/>
          <a:p>
            <a:pPr algn="ctr"/>
            <a:r>
              <a:rPr kumimoji="1" lang="ko-KR" altLang="en-US" sz="1200" dirty="0">
                <a:latin typeface="Apple SD Gothic Neo" panose="02000300000000000000" pitchFamily="2" charset="-127"/>
                <a:ea typeface="Apple SD Gothic Neo" panose="02000300000000000000" pitchFamily="2" charset="-127"/>
              </a:rPr>
              <a:t>주변 병원 </a:t>
            </a:r>
            <a:endParaRPr kumimoji="1" lang="en-US" altLang="ko-KR" sz="1200" dirty="0">
              <a:latin typeface="Apple SD Gothic Neo" panose="02000300000000000000" pitchFamily="2" charset="-127"/>
              <a:ea typeface="Apple SD Gothic Neo" panose="02000300000000000000" pitchFamily="2" charset="-127"/>
            </a:endParaRPr>
          </a:p>
          <a:p>
            <a:pPr algn="ctr"/>
            <a:r>
              <a:rPr kumimoji="1" lang="ko-KR" altLang="en-US" sz="1200" dirty="0">
                <a:latin typeface="Apple SD Gothic Neo" panose="02000300000000000000" pitchFamily="2" charset="-127"/>
                <a:ea typeface="Apple SD Gothic Neo" panose="02000300000000000000" pitchFamily="2" charset="-127"/>
              </a:rPr>
              <a:t>탐색</a:t>
            </a:r>
          </a:p>
        </p:txBody>
      </p:sp>
      <p:sp>
        <p:nvSpPr>
          <p:cNvPr id="42" name="TextBox 41">
            <a:extLst>
              <a:ext uri="{FF2B5EF4-FFF2-40B4-BE49-F238E27FC236}">
                <a16:creationId xmlns:a16="http://schemas.microsoft.com/office/drawing/2014/main" id="{C6E3A203-4BA7-8018-AD9E-F07677EF20BB}"/>
              </a:ext>
            </a:extLst>
          </p:cNvPr>
          <p:cNvSpPr txBox="1"/>
          <p:nvPr/>
        </p:nvSpPr>
        <p:spPr>
          <a:xfrm>
            <a:off x="4409174" y="4382265"/>
            <a:ext cx="1184812" cy="461665"/>
          </a:xfrm>
          <a:prstGeom prst="rect">
            <a:avLst/>
          </a:prstGeom>
          <a:noFill/>
        </p:spPr>
        <p:txBody>
          <a:bodyPr wrap="square" rtlCol="0">
            <a:spAutoFit/>
          </a:bodyPr>
          <a:lstStyle/>
          <a:p>
            <a:pPr algn="ctr"/>
            <a:r>
              <a:rPr kumimoji="1" lang="ko-KR" altLang="en-US" sz="1200" dirty="0">
                <a:latin typeface="Apple SD Gothic Neo" panose="02000300000000000000" pitchFamily="2" charset="-127"/>
                <a:ea typeface="Apple SD Gothic Neo" panose="02000300000000000000" pitchFamily="2" charset="-127"/>
              </a:rPr>
              <a:t>기관 게시판 </a:t>
            </a:r>
            <a:endParaRPr kumimoji="1" lang="en-US" altLang="ko-KR" sz="1200" dirty="0">
              <a:latin typeface="Apple SD Gothic Neo" panose="02000300000000000000" pitchFamily="2" charset="-127"/>
              <a:ea typeface="Apple SD Gothic Neo" panose="02000300000000000000" pitchFamily="2" charset="-127"/>
            </a:endParaRPr>
          </a:p>
          <a:p>
            <a:pPr algn="ctr"/>
            <a:r>
              <a:rPr kumimoji="1" lang="ko-KR" altLang="en-US" sz="1200" dirty="0">
                <a:latin typeface="Apple SD Gothic Neo" panose="02000300000000000000" pitchFamily="2" charset="-127"/>
                <a:ea typeface="Apple SD Gothic Neo" panose="02000300000000000000" pitchFamily="2" charset="-127"/>
              </a:rPr>
              <a:t>이동</a:t>
            </a:r>
            <a:endParaRPr kumimoji="1" lang="en-US" altLang="ko-KR" sz="1200" dirty="0">
              <a:latin typeface="Apple SD Gothic Neo" panose="02000300000000000000" pitchFamily="2" charset="-127"/>
              <a:ea typeface="Apple SD Gothic Neo" panose="02000300000000000000" pitchFamily="2" charset="-127"/>
            </a:endParaRPr>
          </a:p>
        </p:txBody>
      </p:sp>
      <p:sp>
        <p:nvSpPr>
          <p:cNvPr id="43" name="TextBox 42">
            <a:extLst>
              <a:ext uri="{FF2B5EF4-FFF2-40B4-BE49-F238E27FC236}">
                <a16:creationId xmlns:a16="http://schemas.microsoft.com/office/drawing/2014/main" id="{020A1198-51E2-6AF1-C5B4-1E88A662197E}"/>
              </a:ext>
            </a:extLst>
          </p:cNvPr>
          <p:cNvSpPr txBox="1"/>
          <p:nvPr/>
        </p:nvSpPr>
        <p:spPr>
          <a:xfrm>
            <a:off x="6281591" y="4382265"/>
            <a:ext cx="1184812" cy="276999"/>
          </a:xfrm>
          <a:prstGeom prst="rect">
            <a:avLst/>
          </a:prstGeom>
          <a:noFill/>
        </p:spPr>
        <p:txBody>
          <a:bodyPr wrap="square" rtlCol="0">
            <a:spAutoFit/>
          </a:bodyPr>
          <a:lstStyle/>
          <a:p>
            <a:pPr algn="ctr"/>
            <a:r>
              <a:rPr kumimoji="1" lang="ko-KR" altLang="en-US" sz="1200" dirty="0">
                <a:latin typeface="Apple SD Gothic Neo" panose="02000300000000000000" pitchFamily="2" charset="-127"/>
                <a:ea typeface="Apple SD Gothic Neo" panose="02000300000000000000" pitchFamily="2" charset="-127"/>
              </a:rPr>
              <a:t>게시글 작성</a:t>
            </a:r>
          </a:p>
        </p:txBody>
      </p:sp>
      <p:sp>
        <p:nvSpPr>
          <p:cNvPr id="44" name="TextBox 43">
            <a:extLst>
              <a:ext uri="{FF2B5EF4-FFF2-40B4-BE49-F238E27FC236}">
                <a16:creationId xmlns:a16="http://schemas.microsoft.com/office/drawing/2014/main" id="{C19E63C4-99F6-2094-B79B-14C02D8DF25F}"/>
              </a:ext>
            </a:extLst>
          </p:cNvPr>
          <p:cNvSpPr txBox="1"/>
          <p:nvPr/>
        </p:nvSpPr>
        <p:spPr>
          <a:xfrm>
            <a:off x="8110677" y="4382265"/>
            <a:ext cx="1184812" cy="461665"/>
          </a:xfrm>
          <a:prstGeom prst="rect">
            <a:avLst/>
          </a:prstGeom>
          <a:noFill/>
        </p:spPr>
        <p:txBody>
          <a:bodyPr wrap="square" rtlCol="0">
            <a:spAutoFit/>
          </a:bodyPr>
          <a:lstStyle/>
          <a:p>
            <a:pPr algn="ctr"/>
            <a:r>
              <a:rPr kumimoji="1" lang="ko-KR" altLang="en-US" sz="1200" dirty="0">
                <a:latin typeface="Apple SD Gothic Neo" panose="02000300000000000000" pitchFamily="2" charset="-127"/>
                <a:ea typeface="Apple SD Gothic Neo" panose="02000300000000000000" pitchFamily="2" charset="-127"/>
              </a:rPr>
              <a:t>기관의 </a:t>
            </a:r>
            <a:endParaRPr kumimoji="1" lang="en-US" altLang="ko-KR" sz="1200" dirty="0">
              <a:latin typeface="Apple SD Gothic Neo" panose="02000300000000000000" pitchFamily="2" charset="-127"/>
              <a:ea typeface="Apple SD Gothic Neo" panose="02000300000000000000" pitchFamily="2" charset="-127"/>
            </a:endParaRPr>
          </a:p>
          <a:p>
            <a:pPr algn="ctr"/>
            <a:r>
              <a:rPr kumimoji="1" lang="ko-KR" altLang="en-US" sz="1200" dirty="0">
                <a:latin typeface="Apple SD Gothic Neo" panose="02000300000000000000" pitchFamily="2" charset="-127"/>
                <a:ea typeface="Apple SD Gothic Neo" panose="02000300000000000000" pitchFamily="2" charset="-127"/>
              </a:rPr>
              <a:t>피드백 확인</a:t>
            </a:r>
          </a:p>
        </p:txBody>
      </p:sp>
    </p:spTree>
    <p:extLst>
      <p:ext uri="{BB962C8B-B14F-4D97-AF65-F5344CB8AC3E}">
        <p14:creationId xmlns:p14="http://schemas.microsoft.com/office/powerpoint/2010/main" val="1974264097"/>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pic>
        <p:nvPicPr>
          <p:cNvPr id="3" name="그림 2" descr="지도이(가) 표시된 사진&#10;&#10;자동 생성된 설명">
            <a:extLst>
              <a:ext uri="{FF2B5EF4-FFF2-40B4-BE49-F238E27FC236}">
                <a16:creationId xmlns:a16="http://schemas.microsoft.com/office/drawing/2014/main" id="{E97BBC2E-A109-07FC-6084-42C77A88B9A6}"/>
              </a:ext>
            </a:extLst>
          </p:cNvPr>
          <p:cNvPicPr>
            <a:picLocks noChangeAspect="1"/>
          </p:cNvPicPr>
          <p:nvPr/>
        </p:nvPicPr>
        <p:blipFill rotWithShape="1">
          <a:blip r:embed="rId2"/>
          <a:srcRect r="50436" b="18884"/>
          <a:stretch/>
        </p:blipFill>
        <p:spPr>
          <a:xfrm>
            <a:off x="506819" y="2004854"/>
            <a:ext cx="7467753" cy="4197713"/>
          </a:xfrm>
          <a:prstGeom prst="rect">
            <a:avLst/>
          </a:prstGeom>
        </p:spPr>
      </p:pic>
      <p:sp>
        <p:nvSpPr>
          <p:cNvPr id="4" name="직사각형 3">
            <a:extLst>
              <a:ext uri="{FF2B5EF4-FFF2-40B4-BE49-F238E27FC236}">
                <a16:creationId xmlns:a16="http://schemas.microsoft.com/office/drawing/2014/main" id="{7AF62B92-921B-B9B2-9229-588CD9F0D9C5}"/>
              </a:ext>
            </a:extLst>
          </p:cNvPr>
          <p:cNvSpPr/>
          <p:nvPr/>
        </p:nvSpPr>
        <p:spPr>
          <a:xfrm>
            <a:off x="7256366" y="1964034"/>
            <a:ext cx="837852" cy="375559"/>
          </a:xfrm>
          <a:prstGeom prst="rect">
            <a:avLst/>
          </a:prstGeom>
          <a:noFill/>
          <a:ln w="57150">
            <a:solidFill>
              <a:srgbClr val="1D37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3">
            <a:extLst>
              <a:ext uri="{FF2B5EF4-FFF2-40B4-BE49-F238E27FC236}">
                <a16:creationId xmlns:a16="http://schemas.microsoft.com/office/drawing/2014/main" id="{AFA50D6A-7D10-8262-1021-0CACE8428CFA}"/>
              </a:ext>
            </a:extLst>
          </p:cNvPr>
          <p:cNvSpPr txBox="1"/>
          <p:nvPr/>
        </p:nvSpPr>
        <p:spPr>
          <a:xfrm>
            <a:off x="207630" y="206684"/>
            <a:ext cx="48205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a:t>
            </a:r>
            <a:r>
              <a:rPr lang="en-US" altLang="ko-KR" sz="1200" dirty="0"/>
              <a:t>3.</a:t>
            </a:r>
            <a:r>
              <a:rPr sz="1200" dirty="0"/>
              <a:t> </a:t>
            </a:r>
          </a:p>
        </p:txBody>
      </p:sp>
      <p:sp>
        <p:nvSpPr>
          <p:cNvPr id="17" name="TextBox 16">
            <a:extLst>
              <a:ext uri="{FF2B5EF4-FFF2-40B4-BE49-F238E27FC236}">
                <a16:creationId xmlns:a16="http://schemas.microsoft.com/office/drawing/2014/main" id="{43D26DFF-BBEB-062F-06B4-255046EDF0B7}"/>
              </a:ext>
            </a:extLst>
          </p:cNvPr>
          <p:cNvSpPr txBox="1"/>
          <p:nvPr/>
        </p:nvSpPr>
        <p:spPr>
          <a:xfrm>
            <a:off x="774190" y="187008"/>
            <a:ext cx="3466506"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000" dirty="0">
                <a:solidFill>
                  <a:schemeClr val="bg1"/>
                </a:solidFill>
                <a:latin typeface="Apple SD Gothic Neo" panose="02000300000000000000" pitchFamily="2" charset="-127"/>
                <a:ea typeface="Apple SD Gothic Neo" panose="02000300000000000000" pitchFamily="2" charset="-127"/>
              </a:rPr>
              <a:t>–</a:t>
            </a:r>
            <a:r>
              <a:rPr lang="ko-KR" altLang="en-US" sz="2000" dirty="0">
                <a:solidFill>
                  <a:schemeClr val="bg1"/>
                </a:solidFill>
                <a:latin typeface="Apple SD Gothic Neo" panose="02000300000000000000" pitchFamily="2" charset="-127"/>
                <a:ea typeface="Apple SD Gothic Neo" panose="02000300000000000000" pitchFamily="2" charset="-127"/>
              </a:rPr>
              <a:t> 일반 이용자</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sp>
        <p:nvSpPr>
          <p:cNvPr id="5" name="직사각형 4">
            <a:extLst>
              <a:ext uri="{FF2B5EF4-FFF2-40B4-BE49-F238E27FC236}">
                <a16:creationId xmlns:a16="http://schemas.microsoft.com/office/drawing/2014/main" id="{53CEA92E-5A87-69FC-7D05-CFC7F48DB66E}"/>
              </a:ext>
            </a:extLst>
          </p:cNvPr>
          <p:cNvSpPr/>
          <p:nvPr/>
        </p:nvSpPr>
        <p:spPr>
          <a:xfrm>
            <a:off x="6118096" y="2976664"/>
            <a:ext cx="3114392" cy="2108660"/>
          </a:xfrm>
          <a:prstGeom prst="rect">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8" name="그룹 17">
            <a:extLst>
              <a:ext uri="{FF2B5EF4-FFF2-40B4-BE49-F238E27FC236}">
                <a16:creationId xmlns:a16="http://schemas.microsoft.com/office/drawing/2014/main" id="{F7F26241-5CA2-2B05-8A24-6B7157C0A3FB}"/>
              </a:ext>
            </a:extLst>
          </p:cNvPr>
          <p:cNvGrpSpPr/>
          <p:nvPr/>
        </p:nvGrpSpPr>
        <p:grpSpPr>
          <a:xfrm>
            <a:off x="314407" y="1324804"/>
            <a:ext cx="2368635" cy="323935"/>
            <a:chOff x="419271" y="4580808"/>
            <a:chExt cx="1220289" cy="272320"/>
          </a:xfrm>
        </p:grpSpPr>
        <p:sp>
          <p:nvSpPr>
            <p:cNvPr id="19" name="직사각형 18">
              <a:extLst>
                <a:ext uri="{FF2B5EF4-FFF2-40B4-BE49-F238E27FC236}">
                  <a16:creationId xmlns:a16="http://schemas.microsoft.com/office/drawing/2014/main" id="{3477661F-1FE0-549F-87BF-6063DE758785}"/>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2788F0E1-511E-FF4F-A3C8-597173264C22}"/>
                </a:ext>
              </a:extLst>
            </p:cNvPr>
            <p:cNvSpPr/>
            <p:nvPr/>
          </p:nvSpPr>
          <p:spPr>
            <a:xfrm>
              <a:off x="419271" y="4580808"/>
              <a:ext cx="1220289" cy="272320"/>
            </a:xfrm>
            <a:prstGeom prst="rect">
              <a:avLst/>
            </a:prstGeom>
          </p:spPr>
          <p:txBody>
            <a:bodyPr wrap="non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회원가입 및 로그인</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pic>
        <p:nvPicPr>
          <p:cNvPr id="7" name="그림 6">
            <a:extLst>
              <a:ext uri="{FF2B5EF4-FFF2-40B4-BE49-F238E27FC236}">
                <a16:creationId xmlns:a16="http://schemas.microsoft.com/office/drawing/2014/main" id="{D6DDDD2F-EF1E-BC05-7811-2B591EB6CCA9}"/>
              </a:ext>
            </a:extLst>
          </p:cNvPr>
          <p:cNvPicPr>
            <a:picLocks noChangeAspect="1"/>
          </p:cNvPicPr>
          <p:nvPr/>
        </p:nvPicPr>
        <p:blipFill rotWithShape="1">
          <a:blip r:embed="rId3"/>
          <a:srcRect l="31968" t="5780" r="32930" b="48044"/>
          <a:stretch/>
        </p:blipFill>
        <p:spPr>
          <a:xfrm>
            <a:off x="6190802" y="3038862"/>
            <a:ext cx="2968979" cy="1984264"/>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8" name="사다리꼴[T] 7">
            <a:extLst>
              <a:ext uri="{FF2B5EF4-FFF2-40B4-BE49-F238E27FC236}">
                <a16:creationId xmlns:a16="http://schemas.microsoft.com/office/drawing/2014/main" id="{C00680F0-2362-6E02-A0C4-1260635E4BFB}"/>
              </a:ext>
            </a:extLst>
          </p:cNvPr>
          <p:cNvSpPr/>
          <p:nvPr/>
        </p:nvSpPr>
        <p:spPr>
          <a:xfrm>
            <a:off x="6118096" y="2339593"/>
            <a:ext cx="3114392" cy="637071"/>
          </a:xfrm>
          <a:prstGeom prst="trapezoid">
            <a:avLst>
              <a:gd name="adj" fmla="val 174934"/>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898882599"/>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descr="지도이(가) 표시된 사진&#10;&#10;자동 생성된 설명">
            <a:extLst>
              <a:ext uri="{FF2B5EF4-FFF2-40B4-BE49-F238E27FC236}">
                <a16:creationId xmlns:a16="http://schemas.microsoft.com/office/drawing/2014/main" id="{EBA2331C-1B65-C12B-C684-D2FF8C3E41FC}"/>
              </a:ext>
            </a:extLst>
          </p:cNvPr>
          <p:cNvPicPr>
            <a:picLocks noChangeAspect="1"/>
          </p:cNvPicPr>
          <p:nvPr/>
        </p:nvPicPr>
        <p:blipFill rotWithShape="1">
          <a:blip r:embed="rId2"/>
          <a:srcRect t="899" r="513" b="313"/>
          <a:stretch/>
        </p:blipFill>
        <p:spPr>
          <a:xfrm>
            <a:off x="1208084" y="2284422"/>
            <a:ext cx="7434967" cy="4146825"/>
          </a:xfrm>
          <a:prstGeom prst="rect">
            <a:avLst/>
          </a:prstGeom>
        </p:spPr>
      </p:pic>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40" name="TextBox 3"/>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3</a:t>
            </a:r>
            <a:r>
              <a:rPr lang="en-US" altLang="ko-KR" sz="1138" dirty="0"/>
              <a:t>.</a:t>
            </a:r>
            <a:r>
              <a:rPr sz="1138" dirty="0"/>
              <a:t> </a:t>
            </a:r>
          </a:p>
        </p:txBody>
      </p:sp>
      <p:sp>
        <p:nvSpPr>
          <p:cNvPr id="14" name="TextBox 13">
            <a:extLst>
              <a:ext uri="{FF2B5EF4-FFF2-40B4-BE49-F238E27FC236}">
                <a16:creationId xmlns:a16="http://schemas.microsoft.com/office/drawing/2014/main" id="{5ED95BF7-EBDF-0839-2EAF-A613F77F223C}"/>
              </a:ext>
            </a:extLst>
          </p:cNvPr>
          <p:cNvSpPr txBox="1"/>
          <p:nvPr/>
        </p:nvSpPr>
        <p:spPr>
          <a:xfrm>
            <a:off x="762616" y="105802"/>
            <a:ext cx="5333384"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600" dirty="0">
                <a:solidFill>
                  <a:schemeClr val="bg1"/>
                </a:solidFill>
                <a:latin typeface="Apple SD Gothic Neo" panose="02000300000000000000" pitchFamily="2" charset="-127"/>
                <a:ea typeface="Apple SD Gothic Neo" panose="02000300000000000000" pitchFamily="2" charset="-127"/>
              </a:rPr>
              <a:t>– </a:t>
            </a:r>
            <a:r>
              <a:rPr lang="ko-KR" altLang="en-US" sz="2600" dirty="0">
                <a:solidFill>
                  <a:schemeClr val="bg1"/>
                </a:solidFill>
                <a:latin typeface="Apple SD Gothic Neo" panose="02000300000000000000" pitchFamily="2" charset="-127"/>
                <a:ea typeface="Apple SD Gothic Neo" panose="02000300000000000000" pitchFamily="2" charset="-127"/>
              </a:rPr>
              <a:t>일반 이용자</a:t>
            </a:r>
          </a:p>
        </p:txBody>
      </p:sp>
      <p:sp>
        <p:nvSpPr>
          <p:cNvPr id="15" name="TextBox 14">
            <a:extLst>
              <a:ext uri="{FF2B5EF4-FFF2-40B4-BE49-F238E27FC236}">
                <a16:creationId xmlns:a16="http://schemas.microsoft.com/office/drawing/2014/main" id="{70FA1B74-1B69-1343-2009-A162F8661302}"/>
              </a:ext>
            </a:extLst>
          </p:cNvPr>
          <p:cNvSpPr txBox="1"/>
          <p:nvPr/>
        </p:nvSpPr>
        <p:spPr>
          <a:xfrm>
            <a:off x="445162" y="1693281"/>
            <a:ext cx="8367385" cy="307777"/>
          </a:xfrm>
          <a:prstGeom prst="rect">
            <a:avLst/>
          </a:prstGeom>
          <a:noFill/>
        </p:spPr>
        <p:txBody>
          <a:bodyPr wrap="square" rtlCol="0">
            <a:spAutoFit/>
          </a:bodyPr>
          <a:lstStyle/>
          <a:p>
            <a:r>
              <a:rPr lang="ko-KR" altLang="en-US" sz="1400" dirty="0">
                <a:latin typeface="Apple SD Gothic Neo" panose="02000300000000000000" pitchFamily="2" charset="-127"/>
                <a:ea typeface="Apple SD Gothic Neo" panose="02000300000000000000" pitchFamily="2" charset="-127"/>
              </a:rPr>
              <a:t>마이페이지 기능을 구현하여 자신이 작성한 글과 어느 병원에 대한 게시글이 였는지를 확인 가능</a:t>
            </a:r>
          </a:p>
        </p:txBody>
      </p:sp>
      <p:sp>
        <p:nvSpPr>
          <p:cNvPr id="4" name="직사각형 3">
            <a:extLst>
              <a:ext uri="{FF2B5EF4-FFF2-40B4-BE49-F238E27FC236}">
                <a16:creationId xmlns:a16="http://schemas.microsoft.com/office/drawing/2014/main" id="{7AF62B92-921B-B9B2-9229-588CD9F0D9C5}"/>
              </a:ext>
            </a:extLst>
          </p:cNvPr>
          <p:cNvSpPr/>
          <p:nvPr/>
        </p:nvSpPr>
        <p:spPr>
          <a:xfrm>
            <a:off x="5123206" y="3917205"/>
            <a:ext cx="1692837" cy="5700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29577EEF-BFB4-6EA6-B366-DE15C208D4F4}"/>
              </a:ext>
            </a:extLst>
          </p:cNvPr>
          <p:cNvCxnSpPr>
            <a:cxnSpLocks/>
          </p:cNvCxnSpPr>
          <p:nvPr/>
        </p:nvCxnSpPr>
        <p:spPr>
          <a:xfrm flipV="1">
            <a:off x="6361889" y="2574516"/>
            <a:ext cx="1596663" cy="63185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 name="그룹 15">
            <a:extLst>
              <a:ext uri="{FF2B5EF4-FFF2-40B4-BE49-F238E27FC236}">
                <a16:creationId xmlns:a16="http://schemas.microsoft.com/office/drawing/2014/main" id="{611C773A-3C92-A326-C035-229B5A6397CE}"/>
              </a:ext>
            </a:extLst>
          </p:cNvPr>
          <p:cNvGrpSpPr/>
          <p:nvPr/>
        </p:nvGrpSpPr>
        <p:grpSpPr>
          <a:xfrm>
            <a:off x="314407" y="1324804"/>
            <a:ext cx="2368635" cy="323935"/>
            <a:chOff x="419271" y="4580808"/>
            <a:chExt cx="1220289" cy="272320"/>
          </a:xfrm>
        </p:grpSpPr>
        <p:sp>
          <p:nvSpPr>
            <p:cNvPr id="20" name="직사각형 19">
              <a:extLst>
                <a:ext uri="{FF2B5EF4-FFF2-40B4-BE49-F238E27FC236}">
                  <a16:creationId xmlns:a16="http://schemas.microsoft.com/office/drawing/2014/main" id="{E809554C-4A8D-8E56-C7AB-28DE8C4A77A8}"/>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DF2FF168-E9E1-FD44-04CE-94BE20C1F235}"/>
                </a:ext>
              </a:extLst>
            </p:cNvPr>
            <p:cNvSpPr/>
            <p:nvPr/>
          </p:nvSpPr>
          <p:spPr>
            <a:xfrm>
              <a:off x="419271" y="4580808"/>
              <a:ext cx="1220289" cy="272320"/>
            </a:xfrm>
            <a:prstGeom prst="rect">
              <a:avLst/>
            </a:prstGeom>
          </p:spPr>
          <p:txBody>
            <a:bodyPr wrap="non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회원가입 및 로그인</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sp>
        <p:nvSpPr>
          <p:cNvPr id="22" name="직사각형 21">
            <a:extLst>
              <a:ext uri="{FF2B5EF4-FFF2-40B4-BE49-F238E27FC236}">
                <a16:creationId xmlns:a16="http://schemas.microsoft.com/office/drawing/2014/main" id="{ECA734EB-D799-87BC-37C4-E8637EB65D2C}"/>
              </a:ext>
            </a:extLst>
          </p:cNvPr>
          <p:cNvSpPr/>
          <p:nvPr/>
        </p:nvSpPr>
        <p:spPr>
          <a:xfrm>
            <a:off x="7922954" y="2256990"/>
            <a:ext cx="510930" cy="3305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C000"/>
              </a:solidFill>
            </a:endParaRPr>
          </a:p>
        </p:txBody>
      </p:sp>
      <p:sp>
        <p:nvSpPr>
          <p:cNvPr id="23" name="직사각형 22">
            <a:extLst>
              <a:ext uri="{FF2B5EF4-FFF2-40B4-BE49-F238E27FC236}">
                <a16:creationId xmlns:a16="http://schemas.microsoft.com/office/drawing/2014/main" id="{C05A1625-E7E4-02BD-1E69-DF4D7F94E3D1}"/>
              </a:ext>
            </a:extLst>
          </p:cNvPr>
          <p:cNvSpPr/>
          <p:nvPr/>
        </p:nvSpPr>
        <p:spPr>
          <a:xfrm>
            <a:off x="3580569" y="3134777"/>
            <a:ext cx="5231978" cy="2201291"/>
          </a:xfrm>
          <a:prstGeom prst="rect">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FFC000"/>
              </a:solidFill>
            </a:endParaRPr>
          </a:p>
        </p:txBody>
      </p:sp>
      <p:pic>
        <p:nvPicPr>
          <p:cNvPr id="18" name="그림 17">
            <a:extLst>
              <a:ext uri="{FF2B5EF4-FFF2-40B4-BE49-F238E27FC236}">
                <a16:creationId xmlns:a16="http://schemas.microsoft.com/office/drawing/2014/main" id="{B2061529-22D7-3E1B-38CE-FD039A36DF17}"/>
              </a:ext>
            </a:extLst>
          </p:cNvPr>
          <p:cNvPicPr>
            <a:picLocks noChangeAspect="1"/>
          </p:cNvPicPr>
          <p:nvPr/>
        </p:nvPicPr>
        <p:blipFill rotWithShape="1">
          <a:blip r:embed="rId3"/>
          <a:srcRect l="2975" t="8462" r="51195" b="32880"/>
          <a:stretch/>
        </p:blipFill>
        <p:spPr>
          <a:xfrm>
            <a:off x="3675368" y="3206371"/>
            <a:ext cx="5042380" cy="2038647"/>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63219221"/>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267A1B5-C97E-3EBD-AD57-F086CCF41768}"/>
              </a:ext>
            </a:extLst>
          </p:cNvPr>
          <p:cNvSpPr/>
          <p:nvPr/>
        </p:nvSpPr>
        <p:spPr>
          <a:xfrm>
            <a:off x="0" y="-15343"/>
            <a:ext cx="9906000" cy="1706033"/>
          </a:xfrm>
          <a:prstGeom prst="rect">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2" name="제목 1">
            <a:extLst>
              <a:ext uri="{FF2B5EF4-FFF2-40B4-BE49-F238E27FC236}">
                <a16:creationId xmlns:a16="http://schemas.microsoft.com/office/drawing/2014/main" id="{5EA52FAD-5971-B2F2-6A8F-F60C9BCF8D20}"/>
              </a:ext>
            </a:extLst>
          </p:cNvPr>
          <p:cNvSpPr>
            <a:spLocks noGrp="1"/>
          </p:cNvSpPr>
          <p:nvPr>
            <p:ph type="title"/>
          </p:nvPr>
        </p:nvSpPr>
        <p:spPr>
          <a:xfrm>
            <a:off x="681038" y="659757"/>
            <a:ext cx="8543925" cy="1030933"/>
          </a:xfrm>
        </p:spPr>
        <p:txBody>
          <a:bodyPr/>
          <a:lstStyle/>
          <a:p>
            <a:r>
              <a:rPr kumimoji="1" lang="en-US" altLang="ko-KR" dirty="0">
                <a:solidFill>
                  <a:schemeClr val="bg1"/>
                </a:solidFill>
                <a:latin typeface="Apple SD Gothic Neo" panose="02000300000000000000" pitchFamily="2" charset="-127"/>
                <a:ea typeface="Apple SD Gothic Neo" panose="02000300000000000000" pitchFamily="2" charset="-127"/>
              </a:rPr>
              <a:t>Contents.</a:t>
            </a:r>
            <a:endParaRPr kumimoji="1" lang="ko-KR" altLang="en-US" dirty="0">
              <a:solidFill>
                <a:schemeClr val="bg1"/>
              </a:solidFill>
              <a:latin typeface="Apple SD Gothic Neo" panose="02000300000000000000" pitchFamily="2" charset="-127"/>
              <a:ea typeface="Apple SD Gothic Neo" panose="02000300000000000000" pitchFamily="2" charset="-127"/>
            </a:endParaRPr>
          </a:p>
        </p:txBody>
      </p:sp>
      <p:sp>
        <p:nvSpPr>
          <p:cNvPr id="3" name="내용 개체 틀 2">
            <a:extLst>
              <a:ext uri="{FF2B5EF4-FFF2-40B4-BE49-F238E27FC236}">
                <a16:creationId xmlns:a16="http://schemas.microsoft.com/office/drawing/2014/main" id="{DE54391C-AECB-60EF-55D2-F16C7520CE22}"/>
              </a:ext>
            </a:extLst>
          </p:cNvPr>
          <p:cNvSpPr>
            <a:spLocks noGrp="1"/>
          </p:cNvSpPr>
          <p:nvPr>
            <p:ph idx="1"/>
          </p:nvPr>
        </p:nvSpPr>
        <p:spPr>
          <a:xfrm>
            <a:off x="681038" y="1961755"/>
            <a:ext cx="4681376" cy="4531118"/>
          </a:xfrm>
        </p:spPr>
        <p:txBody>
          <a:bodyPr>
            <a:normAutofit lnSpcReduction="10000"/>
          </a:bodyPr>
          <a:lstStyle/>
          <a:p>
            <a:pPr marL="417909" indent="-417909">
              <a:lnSpc>
                <a:spcPct val="150000"/>
              </a:lnSpc>
              <a:buAutoNum type="romanUcPeriod"/>
            </a:pPr>
            <a:r>
              <a:rPr kumimoji="1" lang="ko-KR" altLang="en-US" sz="1600" b="1" dirty="0">
                <a:latin typeface="Apple SD Gothic Neo" panose="02000300000000000000" pitchFamily="2" charset="-127"/>
                <a:ea typeface="Apple SD Gothic Neo" panose="02000300000000000000" pitchFamily="2" charset="-127"/>
              </a:rPr>
              <a:t>프로젝트 개요</a:t>
            </a:r>
            <a:endParaRPr kumimoji="1" lang="en-US" altLang="ko-KR" sz="1600" b="1" dirty="0">
              <a:latin typeface="Apple SD Gothic Neo" panose="02000300000000000000" pitchFamily="2" charset="-127"/>
              <a:ea typeface="Apple SD Gothic Neo" panose="02000300000000000000" pitchFamily="2" charset="-127"/>
            </a:endParaRPr>
          </a:p>
          <a:p>
            <a:pPr marL="371475" lvl="1" indent="0">
              <a:lnSpc>
                <a:spcPct val="100000"/>
              </a:lnSpc>
              <a:buNone/>
            </a:pPr>
            <a:r>
              <a:rPr kumimoji="1" lang="ko-KR" altLang="en-US" sz="1200" dirty="0">
                <a:latin typeface="Apple SD Gothic Neo" panose="02000300000000000000" pitchFamily="2" charset="-127"/>
                <a:ea typeface="Apple SD Gothic Neo" panose="02000300000000000000" pitchFamily="2" charset="-127"/>
              </a:rPr>
              <a:t> 프로젝트 배경 및 목표</a:t>
            </a:r>
            <a:endParaRPr kumimoji="1" lang="en-US" altLang="ko-KR" sz="1200" dirty="0">
              <a:latin typeface="Apple SD Gothic Neo" panose="02000300000000000000" pitchFamily="2" charset="-127"/>
              <a:ea typeface="Apple SD Gothic Neo" panose="02000300000000000000" pitchFamily="2" charset="-127"/>
            </a:endParaRPr>
          </a:p>
          <a:p>
            <a:pPr marL="371475" lvl="1" indent="0">
              <a:lnSpc>
                <a:spcPct val="100000"/>
              </a:lnSpc>
              <a:buNone/>
            </a:pPr>
            <a:r>
              <a:rPr kumimoji="1" lang="ko-KR" altLang="en-US" sz="1200" dirty="0">
                <a:latin typeface="Apple SD Gothic Neo" panose="02000300000000000000" pitchFamily="2" charset="-127"/>
                <a:ea typeface="Apple SD Gothic Neo" panose="02000300000000000000" pitchFamily="2" charset="-127"/>
              </a:rPr>
              <a:t> 서비스 구상 및 차별성</a:t>
            </a:r>
            <a:endParaRPr kumimoji="1" lang="en-US" altLang="ko-KR" sz="1200" dirty="0">
              <a:latin typeface="Apple SD Gothic Neo" panose="02000300000000000000" pitchFamily="2" charset="-127"/>
              <a:ea typeface="Apple SD Gothic Neo" panose="02000300000000000000" pitchFamily="2" charset="-127"/>
            </a:endParaRPr>
          </a:p>
          <a:p>
            <a:pPr marL="371475" lvl="1" indent="0">
              <a:lnSpc>
                <a:spcPct val="100000"/>
              </a:lnSpc>
              <a:buNone/>
            </a:pPr>
            <a:r>
              <a:rPr kumimoji="1" lang="ko-KR" altLang="en-US" sz="1200" dirty="0">
                <a:latin typeface="Apple SD Gothic Neo" panose="02000300000000000000" pitchFamily="2" charset="-127"/>
                <a:ea typeface="Apple SD Gothic Neo" panose="02000300000000000000" pitchFamily="2" charset="-127"/>
              </a:rPr>
              <a:t> 구성원 및 역할</a:t>
            </a:r>
            <a:endParaRPr kumimoji="1" lang="en-US" altLang="ko-KR" sz="1200" dirty="0">
              <a:latin typeface="Apple SD Gothic Neo" panose="02000300000000000000" pitchFamily="2" charset="-127"/>
              <a:ea typeface="Apple SD Gothic Neo" panose="02000300000000000000" pitchFamily="2" charset="-127"/>
            </a:endParaRPr>
          </a:p>
          <a:p>
            <a:pPr marL="371475" lvl="1" indent="0">
              <a:lnSpc>
                <a:spcPct val="100000"/>
              </a:lnSpc>
              <a:buNone/>
            </a:pPr>
            <a:endParaRPr kumimoji="1" lang="en-US" altLang="ko-KR" sz="1200" dirty="0">
              <a:latin typeface="Apple SD Gothic Neo" panose="02000300000000000000" pitchFamily="2" charset="-127"/>
              <a:ea typeface="Apple SD Gothic Neo" panose="02000300000000000000" pitchFamily="2" charset="-127"/>
            </a:endParaRPr>
          </a:p>
          <a:p>
            <a:pPr marL="417909" indent="-417909">
              <a:lnSpc>
                <a:spcPct val="150000"/>
              </a:lnSpc>
              <a:buAutoNum type="romanUcPeriod"/>
            </a:pPr>
            <a:r>
              <a:rPr kumimoji="1" lang="ko-KR" altLang="en-US" sz="1600" b="1" dirty="0">
                <a:latin typeface="Apple SD Gothic Neo" panose="02000300000000000000" pitchFamily="2" charset="-127"/>
                <a:ea typeface="Apple SD Gothic Neo" panose="02000300000000000000" pitchFamily="2" charset="-127"/>
              </a:rPr>
              <a:t>프로세싱</a:t>
            </a:r>
            <a:endParaRPr kumimoji="1" lang="en-US" altLang="ko-KR" sz="1600" b="1" dirty="0">
              <a:latin typeface="Apple SD Gothic Neo" panose="02000300000000000000" pitchFamily="2" charset="-127"/>
              <a:ea typeface="Apple SD Gothic Neo" panose="02000300000000000000" pitchFamily="2" charset="-127"/>
            </a:endParaRPr>
          </a:p>
          <a:p>
            <a:pPr marL="371475" lvl="1" indent="0">
              <a:lnSpc>
                <a:spcPct val="100000"/>
              </a:lnSpc>
              <a:buNone/>
            </a:pPr>
            <a:r>
              <a:rPr kumimoji="1" lang="ko-KR" altLang="en-US" sz="1200" dirty="0">
                <a:latin typeface="Apple SD Gothic Neo" panose="02000300000000000000" pitchFamily="2" charset="-127"/>
                <a:ea typeface="Apple SD Gothic Neo" panose="02000300000000000000" pitchFamily="2" charset="-127"/>
              </a:rPr>
              <a:t> 데이터 수집 및 가공</a:t>
            </a:r>
            <a:endParaRPr kumimoji="1" lang="en-US" altLang="ko-KR" sz="1200" dirty="0">
              <a:latin typeface="Apple SD Gothic Neo" panose="02000300000000000000" pitchFamily="2" charset="-127"/>
              <a:ea typeface="Apple SD Gothic Neo" panose="02000300000000000000" pitchFamily="2" charset="-127"/>
            </a:endParaRPr>
          </a:p>
          <a:p>
            <a:pPr marL="371475" lvl="1" indent="0">
              <a:lnSpc>
                <a:spcPct val="100000"/>
              </a:lnSpc>
              <a:buNone/>
            </a:pPr>
            <a:r>
              <a:rPr kumimoji="1" lang="ko-KR" altLang="en-US" sz="1200" dirty="0">
                <a:latin typeface="Apple SD Gothic Neo" panose="02000300000000000000" pitchFamily="2" charset="-127"/>
                <a:ea typeface="Apple SD Gothic Neo" panose="02000300000000000000" pitchFamily="2" charset="-127"/>
              </a:rPr>
              <a:t> 데이터베이스 설계</a:t>
            </a:r>
            <a:endParaRPr kumimoji="1" lang="en-US" altLang="ko-KR" sz="1200" dirty="0">
              <a:latin typeface="Apple SD Gothic Neo" panose="02000300000000000000" pitchFamily="2" charset="-127"/>
              <a:ea typeface="Apple SD Gothic Neo" panose="02000300000000000000" pitchFamily="2" charset="-127"/>
            </a:endParaRPr>
          </a:p>
          <a:p>
            <a:pPr marL="371475" lvl="1" indent="0">
              <a:lnSpc>
                <a:spcPct val="100000"/>
              </a:lnSpc>
              <a:buNone/>
            </a:pPr>
            <a:endParaRPr kumimoji="1" lang="en-US" altLang="ko-KR" sz="1200" dirty="0">
              <a:latin typeface="Apple SD Gothic Neo" panose="02000300000000000000" pitchFamily="2" charset="-127"/>
              <a:ea typeface="Apple SD Gothic Neo" panose="02000300000000000000" pitchFamily="2" charset="-127"/>
            </a:endParaRPr>
          </a:p>
          <a:p>
            <a:pPr marL="417909" indent="-417909">
              <a:lnSpc>
                <a:spcPct val="150000"/>
              </a:lnSpc>
              <a:buFont typeface="+mj-lt"/>
              <a:buAutoNum type="romanUcPeriod" startAt="3"/>
            </a:pPr>
            <a:r>
              <a:rPr kumimoji="1" lang="ko-KR" altLang="en-US" sz="1600" b="1" dirty="0">
                <a:latin typeface="Apple SD Gothic Neo" panose="02000300000000000000" pitchFamily="2" charset="-127"/>
                <a:ea typeface="Apple SD Gothic Neo" panose="02000300000000000000" pitchFamily="2" charset="-127"/>
              </a:rPr>
              <a:t>서비스 프로세스</a:t>
            </a:r>
            <a:endParaRPr kumimoji="1" lang="en-US" altLang="ko-KR" sz="1600" b="1" dirty="0">
              <a:latin typeface="Apple SD Gothic Neo" panose="02000300000000000000" pitchFamily="2" charset="-127"/>
              <a:ea typeface="Apple SD Gothic Neo" panose="02000300000000000000" pitchFamily="2" charset="-127"/>
            </a:endParaRPr>
          </a:p>
          <a:p>
            <a:pPr marL="457200" lvl="1" indent="0">
              <a:buNone/>
            </a:pPr>
            <a:r>
              <a:rPr kumimoji="1" lang="ko-KR" altLang="en-US" sz="1200" dirty="0">
                <a:latin typeface="Apple SD Gothic Neo" panose="02000300000000000000" pitchFamily="2" charset="-127"/>
                <a:ea typeface="Apple SD Gothic Neo" panose="02000300000000000000" pitchFamily="2" charset="-127"/>
              </a:rPr>
              <a:t>일반 이용자 서비스 프로세스</a:t>
            </a:r>
            <a:endParaRPr kumimoji="1" lang="en-US" altLang="ko-KR" sz="1200" dirty="0">
              <a:latin typeface="Apple SD Gothic Neo" panose="02000300000000000000" pitchFamily="2" charset="-127"/>
              <a:ea typeface="Apple SD Gothic Neo" panose="02000300000000000000" pitchFamily="2" charset="-127"/>
            </a:endParaRPr>
          </a:p>
          <a:p>
            <a:pPr marL="457200" lvl="1" indent="0">
              <a:buNone/>
            </a:pPr>
            <a:r>
              <a:rPr kumimoji="1" lang="ko-KR" altLang="en-US" sz="1200" dirty="0">
                <a:latin typeface="Apple SD Gothic Neo" panose="02000300000000000000" pitchFamily="2" charset="-127"/>
                <a:ea typeface="Apple SD Gothic Neo" panose="02000300000000000000" pitchFamily="2" charset="-127"/>
              </a:rPr>
              <a:t>기관 이용자 서비스 프로세스</a:t>
            </a:r>
            <a:endParaRPr kumimoji="1" lang="en-US" altLang="ko-KR" sz="1200" dirty="0">
              <a:latin typeface="Apple SD Gothic Neo" panose="02000300000000000000" pitchFamily="2" charset="-127"/>
              <a:ea typeface="Apple SD Gothic Neo" panose="02000300000000000000" pitchFamily="2" charset="-127"/>
            </a:endParaRPr>
          </a:p>
          <a:p>
            <a:pPr marL="457200" lvl="1" indent="0">
              <a:buNone/>
            </a:pPr>
            <a:endParaRPr kumimoji="1" lang="en-US" altLang="ko-KR" sz="1200" dirty="0">
              <a:latin typeface="Apple SD Gothic Neo" panose="02000300000000000000" pitchFamily="2" charset="-127"/>
              <a:ea typeface="Apple SD Gothic Neo" panose="02000300000000000000" pitchFamily="2" charset="-127"/>
            </a:endParaRPr>
          </a:p>
          <a:p>
            <a:pPr marL="417909" indent="-417909">
              <a:lnSpc>
                <a:spcPct val="150000"/>
              </a:lnSpc>
              <a:buFont typeface="+mj-lt"/>
              <a:buAutoNum type="romanUcPeriod" startAt="3"/>
            </a:pPr>
            <a:r>
              <a:rPr kumimoji="1" lang="ko-KR" altLang="en-US" sz="1600" b="1" dirty="0">
                <a:latin typeface="Apple SD Gothic Neo" panose="02000300000000000000" pitchFamily="2" charset="-127"/>
                <a:ea typeface="Apple SD Gothic Neo" panose="02000300000000000000" pitchFamily="2" charset="-127"/>
              </a:rPr>
              <a:t>프로젝트 후기</a:t>
            </a:r>
            <a:endParaRPr kumimoji="1" lang="en-US" altLang="ko-KR" sz="1600" b="1" dirty="0">
              <a:latin typeface="Apple SD Gothic Neo" panose="02000300000000000000" pitchFamily="2" charset="-127"/>
              <a:ea typeface="Apple SD Gothic Neo" panose="02000300000000000000" pitchFamily="2" charset="-127"/>
            </a:endParaRPr>
          </a:p>
          <a:p>
            <a:pPr marL="457200" lvl="1" indent="0">
              <a:buNone/>
            </a:pPr>
            <a:r>
              <a:rPr kumimoji="1" lang="ko-KR" altLang="en-US" sz="1200" dirty="0">
                <a:latin typeface="Apple SD Gothic Neo" panose="02000300000000000000" pitchFamily="2" charset="-127"/>
                <a:ea typeface="Apple SD Gothic Neo" panose="02000300000000000000" pitchFamily="2" charset="-127"/>
              </a:rPr>
              <a:t>개발후기 및 느낀 점</a:t>
            </a:r>
            <a:endParaRPr kumimoji="1" lang="en-US" altLang="ko-KR" sz="1200" dirty="0">
              <a:latin typeface="Apple SD Gothic Neo" panose="02000300000000000000" pitchFamily="2" charset="-127"/>
              <a:ea typeface="Apple SD Gothic Neo" panose="02000300000000000000" pitchFamily="2" charset="-127"/>
            </a:endParaRPr>
          </a:p>
          <a:p>
            <a:pPr marL="457200" lvl="1" indent="0">
              <a:buNone/>
            </a:pPr>
            <a:r>
              <a:rPr kumimoji="1" lang="ko-KR" altLang="en-US" sz="1200" dirty="0">
                <a:latin typeface="Apple SD Gothic Neo" panose="02000300000000000000" pitchFamily="2" charset="-127"/>
                <a:ea typeface="Apple SD Gothic Neo" panose="02000300000000000000" pitchFamily="2" charset="-127"/>
              </a:rPr>
              <a:t>참고문헌</a:t>
            </a:r>
            <a:endParaRPr kumimoji="1" lang="en-US" altLang="ko-KR" sz="1200" dirty="0">
              <a:latin typeface="Apple SD Gothic Neo" panose="02000300000000000000" pitchFamily="2" charset="-127"/>
              <a:ea typeface="Apple SD Gothic Neo" panose="02000300000000000000" pitchFamily="2" charset="-127"/>
            </a:endParaRPr>
          </a:p>
          <a:p>
            <a:pPr marL="0" indent="0">
              <a:lnSpc>
                <a:spcPct val="150000"/>
              </a:lnSpc>
              <a:buNone/>
            </a:pPr>
            <a:endParaRPr kumimoji="1" lang="en-US" altLang="ko-KR" sz="1600" b="1" dirty="0">
              <a:latin typeface="Apple SD Gothic Neo" panose="02000300000000000000" pitchFamily="2" charset="-127"/>
              <a:ea typeface="Apple SD Gothic Neo" panose="02000300000000000000" pitchFamily="2" charset="-127"/>
            </a:endParaRPr>
          </a:p>
          <a:p>
            <a:pPr marL="371475" lvl="1" indent="0">
              <a:lnSpc>
                <a:spcPct val="100000"/>
              </a:lnSpc>
              <a:buNone/>
            </a:pPr>
            <a:endParaRPr kumimoji="1" lang="en-US" altLang="ko-KR" sz="1200" dirty="0">
              <a:latin typeface="Apple SD Gothic Neo" panose="02000300000000000000" pitchFamily="2" charset="-127"/>
              <a:ea typeface="Apple SD Gothic Neo" panose="02000300000000000000" pitchFamily="2" charset="-127"/>
            </a:endParaRPr>
          </a:p>
          <a:p>
            <a:pPr marL="371475" lvl="1" indent="0">
              <a:lnSpc>
                <a:spcPct val="100000"/>
              </a:lnSpc>
              <a:buNone/>
            </a:pPr>
            <a:endParaRPr kumimoji="1" lang="en-US" altLang="ko-KR" sz="1200" dirty="0">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3109676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descr="지도이(가) 표시된 사진&#10;&#10;자동 생성된 설명">
            <a:extLst>
              <a:ext uri="{FF2B5EF4-FFF2-40B4-BE49-F238E27FC236}">
                <a16:creationId xmlns:a16="http://schemas.microsoft.com/office/drawing/2014/main" id="{A101AA05-3DFA-0B10-F9E2-2F2037DD3FC1}"/>
              </a:ext>
            </a:extLst>
          </p:cNvPr>
          <p:cNvPicPr>
            <a:picLocks noChangeAspect="1"/>
          </p:cNvPicPr>
          <p:nvPr/>
        </p:nvPicPr>
        <p:blipFill rotWithShape="1">
          <a:blip r:embed="rId2"/>
          <a:srcRect t="899" r="513" b="313"/>
          <a:stretch/>
        </p:blipFill>
        <p:spPr>
          <a:xfrm>
            <a:off x="1208084" y="2284422"/>
            <a:ext cx="7434967" cy="4146825"/>
          </a:xfrm>
          <a:prstGeom prst="rect">
            <a:avLst/>
          </a:prstGeom>
        </p:spPr>
      </p:pic>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40" name="TextBox 3"/>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3</a:t>
            </a:r>
            <a:r>
              <a:rPr lang="en-US" altLang="ko-KR" sz="1138" dirty="0"/>
              <a:t>.</a:t>
            </a:r>
            <a:r>
              <a:rPr sz="1138" dirty="0"/>
              <a:t> </a:t>
            </a:r>
          </a:p>
        </p:txBody>
      </p:sp>
      <p:sp>
        <p:nvSpPr>
          <p:cNvPr id="4" name="직사각형 3">
            <a:extLst>
              <a:ext uri="{FF2B5EF4-FFF2-40B4-BE49-F238E27FC236}">
                <a16:creationId xmlns:a16="http://schemas.microsoft.com/office/drawing/2014/main" id="{7AF62B92-921B-B9B2-9229-588CD9F0D9C5}"/>
              </a:ext>
            </a:extLst>
          </p:cNvPr>
          <p:cNvSpPr/>
          <p:nvPr/>
        </p:nvSpPr>
        <p:spPr>
          <a:xfrm>
            <a:off x="1208084" y="2801066"/>
            <a:ext cx="2166052" cy="14783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2CFB50B2-DCBA-E0CD-92EE-6C6A9F8DC35A}"/>
              </a:ext>
            </a:extLst>
          </p:cNvPr>
          <p:cNvSpPr txBox="1"/>
          <p:nvPr/>
        </p:nvSpPr>
        <p:spPr>
          <a:xfrm>
            <a:off x="762616" y="105802"/>
            <a:ext cx="5333384"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600" dirty="0">
                <a:solidFill>
                  <a:schemeClr val="bg1"/>
                </a:solidFill>
                <a:latin typeface="Apple SD Gothic Neo" panose="02000300000000000000" pitchFamily="2" charset="-127"/>
                <a:ea typeface="Apple SD Gothic Neo" panose="02000300000000000000" pitchFamily="2" charset="-127"/>
              </a:rPr>
              <a:t>– </a:t>
            </a:r>
            <a:r>
              <a:rPr lang="ko-KR" altLang="en-US" sz="2600" dirty="0">
                <a:solidFill>
                  <a:schemeClr val="bg1"/>
                </a:solidFill>
                <a:latin typeface="Apple SD Gothic Neo" panose="02000300000000000000" pitchFamily="2" charset="-127"/>
                <a:ea typeface="Apple SD Gothic Neo" panose="02000300000000000000" pitchFamily="2" charset="-127"/>
              </a:rPr>
              <a:t>일반 이용자</a:t>
            </a:r>
          </a:p>
        </p:txBody>
      </p:sp>
      <p:sp>
        <p:nvSpPr>
          <p:cNvPr id="17" name="TextBox 16">
            <a:extLst>
              <a:ext uri="{FF2B5EF4-FFF2-40B4-BE49-F238E27FC236}">
                <a16:creationId xmlns:a16="http://schemas.microsoft.com/office/drawing/2014/main" id="{B41E3A7C-94F9-852C-35C7-D28271FBFE0C}"/>
              </a:ext>
            </a:extLst>
          </p:cNvPr>
          <p:cNvSpPr txBox="1"/>
          <p:nvPr/>
        </p:nvSpPr>
        <p:spPr>
          <a:xfrm>
            <a:off x="445162" y="1657603"/>
            <a:ext cx="7681584" cy="523220"/>
          </a:xfrm>
          <a:prstGeom prst="rect">
            <a:avLst/>
          </a:prstGeom>
          <a:noFill/>
        </p:spPr>
        <p:txBody>
          <a:bodyPr wrap="square" rtlCol="0">
            <a:spAutoFit/>
          </a:bodyPr>
          <a:lstStyle/>
          <a:p>
            <a:r>
              <a:rPr lang="ko-KR" altLang="en-US" sz="1400" dirty="0">
                <a:latin typeface="Apple SD Gothic Neo" panose="02000300000000000000" pitchFamily="2" charset="-127"/>
                <a:ea typeface="Apple SD Gothic Neo" panose="02000300000000000000" pitchFamily="2" charset="-127"/>
              </a:rPr>
              <a:t>내 주변 반경탐색기능과 시</a:t>
            </a:r>
            <a:r>
              <a:rPr lang="en-US" altLang="ko-KR" sz="1400" dirty="0">
                <a:latin typeface="Apple SD Gothic Neo" panose="02000300000000000000" pitchFamily="2" charset="-127"/>
                <a:ea typeface="Apple SD Gothic Neo" panose="02000300000000000000" pitchFamily="2" charset="-127"/>
              </a:rPr>
              <a:t>/</a:t>
            </a:r>
            <a:r>
              <a:rPr lang="ko-KR" altLang="en-US" sz="1400" dirty="0">
                <a:latin typeface="Apple SD Gothic Neo" panose="02000300000000000000" pitchFamily="2" charset="-127"/>
                <a:ea typeface="Apple SD Gothic Neo" panose="02000300000000000000" pitchFamily="2" charset="-127"/>
              </a:rPr>
              <a:t>군</a:t>
            </a:r>
            <a:r>
              <a:rPr lang="en-US" altLang="ko-KR" sz="1400" dirty="0">
                <a:latin typeface="Apple SD Gothic Neo" panose="02000300000000000000" pitchFamily="2" charset="-127"/>
                <a:ea typeface="Apple SD Gothic Neo" panose="02000300000000000000" pitchFamily="2" charset="-127"/>
              </a:rPr>
              <a:t>/</a:t>
            </a:r>
            <a:r>
              <a:rPr lang="ko-KR" altLang="en-US" sz="1400" dirty="0">
                <a:latin typeface="Apple SD Gothic Neo" panose="02000300000000000000" pitchFamily="2" charset="-127"/>
                <a:ea typeface="Apple SD Gothic Neo" panose="02000300000000000000" pitchFamily="2" charset="-127"/>
              </a:rPr>
              <a:t>구</a:t>
            </a:r>
            <a:r>
              <a:rPr lang="en-US" altLang="ko-KR" sz="1400" dirty="0">
                <a:latin typeface="Apple SD Gothic Neo" panose="02000300000000000000" pitchFamily="2" charset="-127"/>
                <a:ea typeface="Apple SD Gothic Neo" panose="02000300000000000000" pitchFamily="2" charset="-127"/>
              </a:rPr>
              <a:t>/</a:t>
            </a:r>
            <a:r>
              <a:rPr lang="ko-KR" altLang="en-US" sz="1400" dirty="0">
                <a:latin typeface="Apple SD Gothic Neo" panose="02000300000000000000" pitchFamily="2" charset="-127"/>
                <a:ea typeface="Apple SD Gothic Neo" panose="02000300000000000000" pitchFamily="2" charset="-127"/>
              </a:rPr>
              <a:t>동</a:t>
            </a:r>
            <a:r>
              <a:rPr lang="en-US" altLang="ko-KR" sz="1400" dirty="0">
                <a:latin typeface="Apple SD Gothic Neo" panose="02000300000000000000" pitchFamily="2" charset="-127"/>
                <a:ea typeface="Apple SD Gothic Neo" panose="02000300000000000000" pitchFamily="2" charset="-127"/>
              </a:rPr>
              <a:t> </a:t>
            </a:r>
            <a:r>
              <a:rPr lang="ko-KR" altLang="en-US" sz="1400" dirty="0">
                <a:latin typeface="Apple SD Gothic Neo" panose="02000300000000000000" pitchFamily="2" charset="-127"/>
                <a:ea typeface="Apple SD Gothic Neo" panose="02000300000000000000" pitchFamily="2" charset="-127"/>
              </a:rPr>
              <a:t>단위</a:t>
            </a:r>
            <a:r>
              <a:rPr lang="en-US" altLang="ko-KR" sz="1400" dirty="0">
                <a:latin typeface="Apple SD Gothic Neo" panose="02000300000000000000" pitchFamily="2" charset="-127"/>
                <a:ea typeface="Apple SD Gothic Neo" panose="02000300000000000000" pitchFamily="2" charset="-127"/>
              </a:rPr>
              <a:t>(</a:t>
            </a:r>
            <a:r>
              <a:rPr lang="ko-KR" altLang="en-US" sz="1400" dirty="0">
                <a:latin typeface="Apple SD Gothic Neo" panose="02000300000000000000" pitchFamily="2" charset="-127"/>
                <a:ea typeface="Apple SD Gothic Neo" panose="02000300000000000000" pitchFamily="2" charset="-127"/>
              </a:rPr>
              <a:t>주소</a:t>
            </a:r>
            <a:r>
              <a:rPr lang="en-US" altLang="ko-KR" sz="1400" dirty="0">
                <a:latin typeface="Apple SD Gothic Neo" panose="02000300000000000000" pitchFamily="2" charset="-127"/>
                <a:ea typeface="Apple SD Gothic Neo" panose="02000300000000000000" pitchFamily="2" charset="-127"/>
              </a:rPr>
              <a:t>)</a:t>
            </a:r>
            <a:r>
              <a:rPr lang="ko-KR" altLang="en-US" sz="1400" dirty="0">
                <a:latin typeface="Apple SD Gothic Neo" panose="02000300000000000000" pitchFamily="2" charset="-127"/>
                <a:ea typeface="Apple SD Gothic Neo" panose="02000300000000000000" pitchFamily="2" charset="-127"/>
              </a:rPr>
              <a:t>로 검색하여 주변 병원 조회 가능</a:t>
            </a:r>
            <a:endParaRPr lang="en-US" altLang="ko-KR" sz="1400" dirty="0">
              <a:latin typeface="Apple SD Gothic Neo" panose="02000300000000000000" pitchFamily="2" charset="-127"/>
              <a:ea typeface="Apple SD Gothic Neo" panose="02000300000000000000" pitchFamily="2" charset="-127"/>
            </a:endParaRPr>
          </a:p>
          <a:p>
            <a:r>
              <a:rPr lang="en-US" altLang="ko-KR" sz="1400" dirty="0">
                <a:latin typeface="Apple SD Gothic Neo" panose="02000300000000000000" pitchFamily="2" charset="-127"/>
                <a:ea typeface="Apple SD Gothic Neo" panose="02000300000000000000" pitchFamily="2" charset="-127"/>
              </a:rPr>
              <a:t>(</a:t>
            </a:r>
            <a:r>
              <a:rPr lang="ko-KR" altLang="en-US" sz="1400" dirty="0">
                <a:latin typeface="Apple SD Gothic Neo" panose="02000300000000000000" pitchFamily="2" charset="-127"/>
                <a:ea typeface="Apple SD Gothic Neo" panose="02000300000000000000" pitchFamily="2" charset="-127"/>
              </a:rPr>
              <a:t>반경 </a:t>
            </a:r>
            <a:r>
              <a:rPr lang="en-US" altLang="ko-KR" sz="1400" dirty="0">
                <a:latin typeface="Apple SD Gothic Neo" panose="02000300000000000000" pitchFamily="2" charset="-127"/>
                <a:ea typeface="Apple SD Gothic Neo" panose="02000300000000000000" pitchFamily="2" charset="-127"/>
              </a:rPr>
              <a:t>1~20km</a:t>
            </a:r>
            <a:r>
              <a:rPr lang="ko-KR" altLang="en-US" sz="1400" dirty="0">
                <a:latin typeface="Apple SD Gothic Neo" panose="02000300000000000000" pitchFamily="2" charset="-127"/>
                <a:ea typeface="Apple SD Gothic Neo" panose="02000300000000000000" pitchFamily="2" charset="-127"/>
              </a:rPr>
              <a:t>까지 설정 가능</a:t>
            </a:r>
            <a:r>
              <a:rPr lang="en-US" altLang="ko-KR" sz="1400" dirty="0">
                <a:latin typeface="Apple SD Gothic Neo" panose="02000300000000000000" pitchFamily="2" charset="-127"/>
                <a:ea typeface="Apple SD Gothic Neo" panose="02000300000000000000" pitchFamily="2" charset="-127"/>
              </a:rPr>
              <a:t>)</a:t>
            </a:r>
            <a:endParaRPr lang="ko-KR" altLang="en-US" sz="1400" dirty="0">
              <a:latin typeface="Apple SD Gothic Neo" panose="02000300000000000000" pitchFamily="2" charset="-127"/>
              <a:ea typeface="Apple SD Gothic Neo" panose="02000300000000000000" pitchFamily="2" charset="-127"/>
            </a:endParaRPr>
          </a:p>
        </p:txBody>
      </p:sp>
      <p:grpSp>
        <p:nvGrpSpPr>
          <p:cNvPr id="11" name="그룹 10">
            <a:extLst>
              <a:ext uri="{FF2B5EF4-FFF2-40B4-BE49-F238E27FC236}">
                <a16:creationId xmlns:a16="http://schemas.microsoft.com/office/drawing/2014/main" id="{61A6FBE7-00C1-34C7-36C2-5A6024ABF1D6}"/>
              </a:ext>
            </a:extLst>
          </p:cNvPr>
          <p:cNvGrpSpPr/>
          <p:nvPr/>
        </p:nvGrpSpPr>
        <p:grpSpPr>
          <a:xfrm>
            <a:off x="523395" y="1324804"/>
            <a:ext cx="1950652" cy="323935"/>
            <a:chOff x="526939" y="4580808"/>
            <a:chExt cx="1004950" cy="272320"/>
          </a:xfrm>
        </p:grpSpPr>
        <p:sp>
          <p:nvSpPr>
            <p:cNvPr id="13" name="직사각형 12">
              <a:extLst>
                <a:ext uri="{FF2B5EF4-FFF2-40B4-BE49-F238E27FC236}">
                  <a16:creationId xmlns:a16="http://schemas.microsoft.com/office/drawing/2014/main" id="{9E4D3564-463B-16EE-52F7-CA4F7758A8B7}"/>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83F3862C-073D-34C6-7D24-D02C2F36D1AC}"/>
                </a:ext>
              </a:extLst>
            </p:cNvPr>
            <p:cNvSpPr/>
            <p:nvPr/>
          </p:nvSpPr>
          <p:spPr>
            <a:xfrm>
              <a:off x="809657" y="4580808"/>
              <a:ext cx="439516" cy="272320"/>
            </a:xfrm>
            <a:prstGeom prst="rect">
              <a:avLst/>
            </a:prstGeom>
          </p:spPr>
          <p:txBody>
            <a:bodyPr wrap="non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주변 탐색</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spTree>
    <p:extLst>
      <p:ext uri="{BB962C8B-B14F-4D97-AF65-F5344CB8AC3E}">
        <p14:creationId xmlns:p14="http://schemas.microsoft.com/office/powerpoint/2010/main" val="270976318"/>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지도이(가) 표시된 사진&#10;&#10;자동 생성된 설명">
            <a:extLst>
              <a:ext uri="{FF2B5EF4-FFF2-40B4-BE49-F238E27FC236}">
                <a16:creationId xmlns:a16="http://schemas.microsoft.com/office/drawing/2014/main" id="{10601540-8EF1-597C-75FC-B1ACD57BC909}"/>
              </a:ext>
            </a:extLst>
          </p:cNvPr>
          <p:cNvPicPr>
            <a:picLocks noChangeAspect="1"/>
          </p:cNvPicPr>
          <p:nvPr/>
        </p:nvPicPr>
        <p:blipFill rotWithShape="1">
          <a:blip r:embed="rId2"/>
          <a:srcRect l="1" t="183" r="-114" b="1140"/>
          <a:stretch/>
        </p:blipFill>
        <p:spPr>
          <a:xfrm>
            <a:off x="1649491" y="2284422"/>
            <a:ext cx="7481771" cy="4142232"/>
          </a:xfrm>
          <a:prstGeom prst="rect">
            <a:avLst/>
          </a:prstGeom>
        </p:spPr>
      </p:pic>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40" name="TextBox 3"/>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3</a:t>
            </a:r>
            <a:r>
              <a:rPr lang="en-US" altLang="ko-KR" sz="1138" dirty="0"/>
              <a:t>.</a:t>
            </a:r>
            <a:r>
              <a:rPr sz="1138" dirty="0"/>
              <a:t> </a:t>
            </a:r>
          </a:p>
        </p:txBody>
      </p:sp>
      <p:sp>
        <p:nvSpPr>
          <p:cNvPr id="16" name="TextBox 15">
            <a:extLst>
              <a:ext uri="{FF2B5EF4-FFF2-40B4-BE49-F238E27FC236}">
                <a16:creationId xmlns:a16="http://schemas.microsoft.com/office/drawing/2014/main" id="{2CFB50B2-DCBA-E0CD-92EE-6C6A9F8DC35A}"/>
              </a:ext>
            </a:extLst>
          </p:cNvPr>
          <p:cNvSpPr txBox="1"/>
          <p:nvPr/>
        </p:nvSpPr>
        <p:spPr>
          <a:xfrm>
            <a:off x="762616" y="105802"/>
            <a:ext cx="5333384"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600" dirty="0">
                <a:solidFill>
                  <a:schemeClr val="bg1"/>
                </a:solidFill>
                <a:latin typeface="Apple SD Gothic Neo" panose="02000300000000000000" pitchFamily="2" charset="-127"/>
                <a:ea typeface="Apple SD Gothic Neo" panose="02000300000000000000" pitchFamily="2" charset="-127"/>
              </a:rPr>
              <a:t>– </a:t>
            </a:r>
            <a:r>
              <a:rPr lang="ko-KR" altLang="en-US" sz="2600" dirty="0">
                <a:solidFill>
                  <a:schemeClr val="bg1"/>
                </a:solidFill>
                <a:latin typeface="Apple SD Gothic Neo" panose="02000300000000000000" pitchFamily="2" charset="-127"/>
                <a:ea typeface="Apple SD Gothic Neo" panose="02000300000000000000" pitchFamily="2" charset="-127"/>
              </a:rPr>
              <a:t>일반 이용자</a:t>
            </a:r>
          </a:p>
        </p:txBody>
      </p:sp>
      <p:pic>
        <p:nvPicPr>
          <p:cNvPr id="6" name="그림 5" descr="지도이(가) 표시된 사진&#10;&#10;자동 생성된 설명">
            <a:extLst>
              <a:ext uri="{FF2B5EF4-FFF2-40B4-BE49-F238E27FC236}">
                <a16:creationId xmlns:a16="http://schemas.microsoft.com/office/drawing/2014/main" id="{3828FEE7-2E3B-551A-70AE-211FC8ADB97E}"/>
              </a:ext>
            </a:extLst>
          </p:cNvPr>
          <p:cNvPicPr>
            <a:picLocks noChangeAspect="1"/>
          </p:cNvPicPr>
          <p:nvPr/>
        </p:nvPicPr>
        <p:blipFill rotWithShape="1">
          <a:blip r:embed="rId3"/>
          <a:srcRect l="58461" t="26285" r="1" b="465"/>
          <a:stretch/>
        </p:blipFill>
        <p:spPr>
          <a:xfrm>
            <a:off x="1072163" y="2143053"/>
            <a:ext cx="4114800" cy="3690534"/>
          </a:xfrm>
          <a:prstGeom prst="rect">
            <a:avLst/>
          </a:prstGeom>
          <a:ln w="38100" cap="sq">
            <a:noFill/>
            <a:prstDash val="solid"/>
            <a:miter lim="800000"/>
          </a:ln>
          <a:effectLst>
            <a:outerShdw blurRad="50800" dist="38100" dir="2700000" algn="tl" rotWithShape="0">
              <a:srgbClr val="000000">
                <a:alpha val="43000"/>
              </a:srgbClr>
            </a:outerShdw>
          </a:effectLst>
        </p:spPr>
      </p:pic>
      <p:grpSp>
        <p:nvGrpSpPr>
          <p:cNvPr id="13" name="그룹 12">
            <a:extLst>
              <a:ext uri="{FF2B5EF4-FFF2-40B4-BE49-F238E27FC236}">
                <a16:creationId xmlns:a16="http://schemas.microsoft.com/office/drawing/2014/main" id="{F7D6EC3A-1D8A-0FC2-2318-E1668A6AA6B3}"/>
              </a:ext>
            </a:extLst>
          </p:cNvPr>
          <p:cNvGrpSpPr/>
          <p:nvPr/>
        </p:nvGrpSpPr>
        <p:grpSpPr>
          <a:xfrm>
            <a:off x="523395" y="1324804"/>
            <a:ext cx="1950652" cy="323935"/>
            <a:chOff x="526939" y="4580808"/>
            <a:chExt cx="1004950" cy="272320"/>
          </a:xfrm>
        </p:grpSpPr>
        <p:sp>
          <p:nvSpPr>
            <p:cNvPr id="19" name="직사각형 18">
              <a:extLst>
                <a:ext uri="{FF2B5EF4-FFF2-40B4-BE49-F238E27FC236}">
                  <a16:creationId xmlns:a16="http://schemas.microsoft.com/office/drawing/2014/main" id="{3BD5696A-8B37-6851-10F5-A9C1060A4A57}"/>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18E335C8-48F2-1E17-0109-0F64EDC732C7}"/>
                </a:ext>
              </a:extLst>
            </p:cNvPr>
            <p:cNvSpPr/>
            <p:nvPr/>
          </p:nvSpPr>
          <p:spPr>
            <a:xfrm>
              <a:off x="809657" y="4580808"/>
              <a:ext cx="439516" cy="272320"/>
            </a:xfrm>
            <a:prstGeom prst="rect">
              <a:avLst/>
            </a:prstGeom>
          </p:spPr>
          <p:txBody>
            <a:bodyPr wrap="non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주변 탐색</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sp>
        <p:nvSpPr>
          <p:cNvPr id="21" name="TextBox 20">
            <a:extLst>
              <a:ext uri="{FF2B5EF4-FFF2-40B4-BE49-F238E27FC236}">
                <a16:creationId xmlns:a16="http://schemas.microsoft.com/office/drawing/2014/main" id="{AF5B4D96-AAFA-7B6B-36F6-754A0C5E6456}"/>
              </a:ext>
            </a:extLst>
          </p:cNvPr>
          <p:cNvSpPr txBox="1"/>
          <p:nvPr/>
        </p:nvSpPr>
        <p:spPr>
          <a:xfrm>
            <a:off x="445162" y="1657603"/>
            <a:ext cx="7681584" cy="307777"/>
          </a:xfrm>
          <a:prstGeom prst="rect">
            <a:avLst/>
          </a:prstGeom>
          <a:noFill/>
        </p:spPr>
        <p:txBody>
          <a:bodyPr wrap="square" rtlCol="0">
            <a:spAutoFit/>
          </a:bodyPr>
          <a:lstStyle/>
          <a:p>
            <a:r>
              <a:rPr lang="ko-KR" altLang="en-US" sz="1400" dirty="0">
                <a:latin typeface="Apple SD Gothic Neo" panose="02000300000000000000" pitchFamily="2" charset="-127"/>
                <a:ea typeface="Apple SD Gothic Neo" panose="02000300000000000000" pitchFamily="2" charset="-127"/>
              </a:rPr>
              <a:t>자신의 반경 안에 원하는 유형의 기관을 필터링 가능</a:t>
            </a:r>
          </a:p>
        </p:txBody>
      </p:sp>
      <p:sp>
        <p:nvSpPr>
          <p:cNvPr id="23" name="직사각형 22">
            <a:extLst>
              <a:ext uri="{FF2B5EF4-FFF2-40B4-BE49-F238E27FC236}">
                <a16:creationId xmlns:a16="http://schemas.microsoft.com/office/drawing/2014/main" id="{D06EE626-2D14-6091-7E76-A3BBFE22F940}"/>
              </a:ext>
            </a:extLst>
          </p:cNvPr>
          <p:cNvSpPr/>
          <p:nvPr/>
        </p:nvSpPr>
        <p:spPr>
          <a:xfrm>
            <a:off x="4635545" y="4392114"/>
            <a:ext cx="649687" cy="12497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FC517463-FA45-7752-E210-6F9CECB5A861}"/>
              </a:ext>
            </a:extLst>
          </p:cNvPr>
          <p:cNvSpPr/>
          <p:nvPr/>
        </p:nvSpPr>
        <p:spPr>
          <a:xfrm>
            <a:off x="8778240" y="5905161"/>
            <a:ext cx="440676" cy="4483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4">
            <a:extLst>
              <a:ext uri="{FF2B5EF4-FFF2-40B4-BE49-F238E27FC236}">
                <a16:creationId xmlns:a16="http://schemas.microsoft.com/office/drawing/2014/main" id="{67089F7F-3B77-0C76-0962-F4AC32EEEF30}"/>
              </a:ext>
            </a:extLst>
          </p:cNvPr>
          <p:cNvCxnSpPr>
            <a:cxnSpLocks/>
            <a:stCxn id="23" idx="3"/>
            <a:endCxn id="24" idx="1"/>
          </p:cNvCxnSpPr>
          <p:nvPr/>
        </p:nvCxnSpPr>
        <p:spPr>
          <a:xfrm>
            <a:off x="5285232" y="5016981"/>
            <a:ext cx="3493008" cy="111235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678872"/>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40" name="TextBox 3"/>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3</a:t>
            </a:r>
            <a:r>
              <a:rPr lang="en-US" altLang="ko-KR" sz="1138" dirty="0"/>
              <a:t>.</a:t>
            </a:r>
            <a:r>
              <a:rPr sz="1138" dirty="0"/>
              <a:t> </a:t>
            </a:r>
          </a:p>
        </p:txBody>
      </p:sp>
      <p:pic>
        <p:nvPicPr>
          <p:cNvPr id="3" name="그림 2">
            <a:extLst>
              <a:ext uri="{FF2B5EF4-FFF2-40B4-BE49-F238E27FC236}">
                <a16:creationId xmlns:a16="http://schemas.microsoft.com/office/drawing/2014/main" id="{ECA9F0BB-A748-F4A2-5003-0A1163DEBC06}"/>
              </a:ext>
            </a:extLst>
          </p:cNvPr>
          <p:cNvPicPr>
            <a:picLocks noChangeAspect="1"/>
          </p:cNvPicPr>
          <p:nvPr/>
        </p:nvPicPr>
        <p:blipFill rotWithShape="1">
          <a:blip r:embed="rId2"/>
          <a:srcRect l="27504" t="497" r="26853"/>
          <a:stretch/>
        </p:blipFill>
        <p:spPr>
          <a:xfrm>
            <a:off x="523395" y="2386771"/>
            <a:ext cx="3411021" cy="4176863"/>
          </a:xfrm>
          <a:prstGeom prst="rect">
            <a:avLst/>
          </a:prstGeom>
        </p:spPr>
      </p:pic>
      <p:pic>
        <p:nvPicPr>
          <p:cNvPr id="6" name="그림 5">
            <a:extLst>
              <a:ext uri="{FF2B5EF4-FFF2-40B4-BE49-F238E27FC236}">
                <a16:creationId xmlns:a16="http://schemas.microsoft.com/office/drawing/2014/main" id="{B8EAD6EF-3B8A-BDC2-201A-972A2EE838C9}"/>
              </a:ext>
            </a:extLst>
          </p:cNvPr>
          <p:cNvPicPr>
            <a:picLocks noChangeAspect="1"/>
          </p:cNvPicPr>
          <p:nvPr/>
        </p:nvPicPr>
        <p:blipFill rotWithShape="1">
          <a:blip r:embed="rId3"/>
          <a:srcRect l="23159" r="23969" b="46877"/>
          <a:stretch/>
        </p:blipFill>
        <p:spPr>
          <a:xfrm>
            <a:off x="3773472" y="2918568"/>
            <a:ext cx="5807301" cy="2782715"/>
          </a:xfrm>
          <a:prstGeom prst="rect">
            <a:avLst/>
          </a:prstGeom>
          <a:ln w="57150">
            <a:solidFill>
              <a:srgbClr val="1D3756"/>
            </a:solidFill>
          </a:ln>
        </p:spPr>
      </p:pic>
      <p:sp>
        <p:nvSpPr>
          <p:cNvPr id="14" name="TextBox 13">
            <a:extLst>
              <a:ext uri="{FF2B5EF4-FFF2-40B4-BE49-F238E27FC236}">
                <a16:creationId xmlns:a16="http://schemas.microsoft.com/office/drawing/2014/main" id="{5ED95BF7-EBDF-0839-2EAF-A613F77F223C}"/>
              </a:ext>
            </a:extLst>
          </p:cNvPr>
          <p:cNvSpPr txBox="1"/>
          <p:nvPr/>
        </p:nvSpPr>
        <p:spPr>
          <a:xfrm>
            <a:off x="762616" y="105802"/>
            <a:ext cx="5333384"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600" dirty="0">
                <a:solidFill>
                  <a:schemeClr val="bg1"/>
                </a:solidFill>
                <a:latin typeface="Apple SD Gothic Neo" panose="02000300000000000000" pitchFamily="2" charset="-127"/>
                <a:ea typeface="Apple SD Gothic Neo" panose="02000300000000000000" pitchFamily="2" charset="-127"/>
              </a:rPr>
              <a:t>– </a:t>
            </a:r>
            <a:r>
              <a:rPr lang="ko-KR" altLang="en-US" sz="2600" dirty="0">
                <a:solidFill>
                  <a:schemeClr val="bg1"/>
                </a:solidFill>
                <a:latin typeface="Apple SD Gothic Neo" panose="02000300000000000000" pitchFamily="2" charset="-127"/>
                <a:ea typeface="Apple SD Gothic Neo" panose="02000300000000000000" pitchFamily="2" charset="-127"/>
              </a:rPr>
              <a:t>일반 이용자</a:t>
            </a:r>
          </a:p>
        </p:txBody>
      </p:sp>
      <p:grpSp>
        <p:nvGrpSpPr>
          <p:cNvPr id="16" name="그룹 15">
            <a:extLst>
              <a:ext uri="{FF2B5EF4-FFF2-40B4-BE49-F238E27FC236}">
                <a16:creationId xmlns:a16="http://schemas.microsoft.com/office/drawing/2014/main" id="{1E6DD9CE-3BC4-39C6-F808-22A0FCC08B22}"/>
              </a:ext>
            </a:extLst>
          </p:cNvPr>
          <p:cNvGrpSpPr/>
          <p:nvPr/>
        </p:nvGrpSpPr>
        <p:grpSpPr>
          <a:xfrm>
            <a:off x="523395" y="1324804"/>
            <a:ext cx="1950652" cy="323935"/>
            <a:chOff x="526939" y="4580808"/>
            <a:chExt cx="1004950" cy="272320"/>
          </a:xfrm>
        </p:grpSpPr>
        <p:sp>
          <p:nvSpPr>
            <p:cNvPr id="18" name="직사각형 17">
              <a:extLst>
                <a:ext uri="{FF2B5EF4-FFF2-40B4-BE49-F238E27FC236}">
                  <a16:creationId xmlns:a16="http://schemas.microsoft.com/office/drawing/2014/main" id="{41166143-7423-980B-50AA-92A77E6C592C}"/>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E756AFAB-EE5F-26A6-B081-F93E7964B27A}"/>
                </a:ext>
              </a:extLst>
            </p:cNvPr>
            <p:cNvSpPr/>
            <p:nvPr/>
          </p:nvSpPr>
          <p:spPr>
            <a:xfrm>
              <a:off x="677519" y="4580808"/>
              <a:ext cx="703786" cy="272320"/>
            </a:xfrm>
            <a:prstGeom prst="rect">
              <a:avLst/>
            </a:prstGeom>
          </p:spPr>
          <p:txBody>
            <a:bodyPr wrap="non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기관 게시판 이용</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sp>
        <p:nvSpPr>
          <p:cNvPr id="20" name="TextBox 19">
            <a:extLst>
              <a:ext uri="{FF2B5EF4-FFF2-40B4-BE49-F238E27FC236}">
                <a16:creationId xmlns:a16="http://schemas.microsoft.com/office/drawing/2014/main" id="{5A2691E1-5772-463C-9BC4-6546E1654E42}"/>
              </a:ext>
            </a:extLst>
          </p:cNvPr>
          <p:cNvSpPr txBox="1"/>
          <p:nvPr/>
        </p:nvSpPr>
        <p:spPr>
          <a:xfrm>
            <a:off x="445162" y="1657603"/>
            <a:ext cx="7681584" cy="307777"/>
          </a:xfrm>
          <a:prstGeom prst="rect">
            <a:avLst/>
          </a:prstGeom>
          <a:noFill/>
        </p:spPr>
        <p:txBody>
          <a:bodyPr wrap="square" rtlCol="0">
            <a:spAutoFit/>
          </a:bodyPr>
          <a:lstStyle/>
          <a:p>
            <a:r>
              <a:rPr lang="ko-KR" altLang="en-US" sz="1400" dirty="0">
                <a:latin typeface="Apple SD Gothic Neo" panose="02000300000000000000" pitchFamily="2" charset="-127"/>
                <a:ea typeface="Apple SD Gothic Neo" panose="02000300000000000000" pitchFamily="2" charset="-127"/>
              </a:rPr>
              <a:t>게시판 글을 작성하면 자신과 해당 병원의 관리자만 게시글 확인 가능</a:t>
            </a:r>
          </a:p>
        </p:txBody>
      </p:sp>
      <p:sp>
        <p:nvSpPr>
          <p:cNvPr id="21" name="직사각형 20">
            <a:extLst>
              <a:ext uri="{FF2B5EF4-FFF2-40B4-BE49-F238E27FC236}">
                <a16:creationId xmlns:a16="http://schemas.microsoft.com/office/drawing/2014/main" id="{7901F2ED-ADA8-DAFC-F4F5-E00CCAA1864F}"/>
              </a:ext>
            </a:extLst>
          </p:cNvPr>
          <p:cNvSpPr/>
          <p:nvPr/>
        </p:nvSpPr>
        <p:spPr>
          <a:xfrm>
            <a:off x="1014346" y="4544083"/>
            <a:ext cx="2268175" cy="17435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5A601D9-096A-286F-A6A6-29E05FDD1707}"/>
              </a:ext>
            </a:extLst>
          </p:cNvPr>
          <p:cNvSpPr/>
          <p:nvPr/>
        </p:nvSpPr>
        <p:spPr>
          <a:xfrm>
            <a:off x="3934416" y="4799224"/>
            <a:ext cx="5439465" cy="6152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4">
            <a:extLst>
              <a:ext uri="{FF2B5EF4-FFF2-40B4-BE49-F238E27FC236}">
                <a16:creationId xmlns:a16="http://schemas.microsoft.com/office/drawing/2014/main" id="{CE3735C1-0718-29D1-D4EE-29FB5110F27E}"/>
              </a:ext>
            </a:extLst>
          </p:cNvPr>
          <p:cNvCxnSpPr>
            <a:cxnSpLocks/>
            <a:endCxn id="22" idx="1"/>
          </p:cNvCxnSpPr>
          <p:nvPr/>
        </p:nvCxnSpPr>
        <p:spPr>
          <a:xfrm flipV="1">
            <a:off x="3296220" y="5106852"/>
            <a:ext cx="638196" cy="34443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444909"/>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모서리가 둥근 직사각형 39">
            <a:extLst>
              <a:ext uri="{FF2B5EF4-FFF2-40B4-BE49-F238E27FC236}">
                <a16:creationId xmlns:a16="http://schemas.microsoft.com/office/drawing/2014/main" id="{DDA72785-6CC4-1A19-87DD-B5834E8B1F45}"/>
              </a:ext>
            </a:extLst>
          </p:cNvPr>
          <p:cNvSpPr/>
          <p:nvPr/>
        </p:nvSpPr>
        <p:spPr>
          <a:xfrm>
            <a:off x="533744" y="4036441"/>
            <a:ext cx="8877253" cy="111684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cxnSp>
        <p:nvCxnSpPr>
          <p:cNvPr id="6" name="직선 연결선[R] 5">
            <a:extLst>
              <a:ext uri="{FF2B5EF4-FFF2-40B4-BE49-F238E27FC236}">
                <a16:creationId xmlns:a16="http://schemas.microsoft.com/office/drawing/2014/main" id="{016A7F19-575E-52E8-5EF1-43C3110BB9BE}"/>
              </a:ext>
            </a:extLst>
          </p:cNvPr>
          <p:cNvCxnSpPr>
            <a:cxnSpLocks/>
          </p:cNvCxnSpPr>
          <p:nvPr/>
        </p:nvCxnSpPr>
        <p:spPr>
          <a:xfrm>
            <a:off x="533744" y="3272576"/>
            <a:ext cx="8877253" cy="0"/>
          </a:xfrm>
          <a:prstGeom prst="line">
            <a:avLst/>
          </a:prstGeom>
          <a:ln w="12700">
            <a:solidFill>
              <a:srgbClr val="1D3756"/>
            </a:solidFill>
          </a:ln>
        </p:spPr>
        <p:style>
          <a:lnRef idx="1">
            <a:schemeClr val="accent1"/>
          </a:lnRef>
          <a:fillRef idx="0">
            <a:schemeClr val="accent1"/>
          </a:fillRef>
          <a:effectRef idx="0">
            <a:schemeClr val="accent1"/>
          </a:effectRef>
          <a:fontRef idx="minor">
            <a:schemeClr val="tx1"/>
          </a:fontRef>
        </p:style>
      </p:cxnSp>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2" name="순서도: 연결자 1">
            <a:extLst>
              <a:ext uri="{FF2B5EF4-FFF2-40B4-BE49-F238E27FC236}">
                <a16:creationId xmlns:a16="http://schemas.microsoft.com/office/drawing/2014/main" id="{B7C86CE7-7E40-2993-5667-D4C70717FA5B}"/>
              </a:ext>
            </a:extLst>
          </p:cNvPr>
          <p:cNvSpPr/>
          <p:nvPr/>
        </p:nvSpPr>
        <p:spPr>
          <a:xfrm>
            <a:off x="1626945" y="2904182"/>
            <a:ext cx="772420" cy="753584"/>
          </a:xfrm>
          <a:prstGeom prst="flowChartConnector">
            <a:avLst/>
          </a:prstGeom>
          <a:solidFill>
            <a:srgbClr val="1D3756"/>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Apple SD Gothic Neo" panose="02000300000000000000" pitchFamily="2" charset="-127"/>
                <a:ea typeface="Apple SD Gothic Neo" panose="02000300000000000000" pitchFamily="2" charset="-127"/>
              </a:rPr>
              <a:t>1</a:t>
            </a:r>
            <a:endParaRPr lang="ko-KR" altLang="en-US" sz="2000" dirty="0">
              <a:latin typeface="Apple SD Gothic Neo" panose="02000300000000000000" pitchFamily="2" charset="-127"/>
              <a:ea typeface="Apple SD Gothic Neo" panose="02000300000000000000" pitchFamily="2" charset="-127"/>
            </a:endParaRPr>
          </a:p>
        </p:txBody>
      </p:sp>
      <p:sp>
        <p:nvSpPr>
          <p:cNvPr id="19" name="순서도: 연결자 18">
            <a:extLst>
              <a:ext uri="{FF2B5EF4-FFF2-40B4-BE49-F238E27FC236}">
                <a16:creationId xmlns:a16="http://schemas.microsoft.com/office/drawing/2014/main" id="{D0845E53-6111-20AD-C67D-C8C2678D5562}"/>
              </a:ext>
            </a:extLst>
          </p:cNvPr>
          <p:cNvSpPr/>
          <p:nvPr/>
        </p:nvSpPr>
        <p:spPr>
          <a:xfrm>
            <a:off x="3548839" y="2919091"/>
            <a:ext cx="772420" cy="753584"/>
          </a:xfrm>
          <a:prstGeom prst="flowChartConnector">
            <a:avLst/>
          </a:prstGeom>
          <a:solidFill>
            <a:srgbClr val="1D3756"/>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Apple SD Gothic Neo" panose="02000300000000000000" pitchFamily="2" charset="-127"/>
                <a:ea typeface="Apple SD Gothic Neo" panose="02000300000000000000" pitchFamily="2" charset="-127"/>
              </a:rPr>
              <a:t>2</a:t>
            </a:r>
            <a:endParaRPr lang="ko-KR" altLang="en-US" sz="2000" dirty="0">
              <a:latin typeface="Apple SD Gothic Neo" panose="02000300000000000000" pitchFamily="2" charset="-127"/>
              <a:ea typeface="Apple SD Gothic Neo" panose="02000300000000000000" pitchFamily="2" charset="-127"/>
            </a:endParaRPr>
          </a:p>
        </p:txBody>
      </p:sp>
      <p:sp>
        <p:nvSpPr>
          <p:cNvPr id="21" name="순서도: 연결자 20">
            <a:extLst>
              <a:ext uri="{FF2B5EF4-FFF2-40B4-BE49-F238E27FC236}">
                <a16:creationId xmlns:a16="http://schemas.microsoft.com/office/drawing/2014/main" id="{09C18194-E2FD-8971-4B9E-CC28A3691897}"/>
              </a:ext>
            </a:extLst>
          </p:cNvPr>
          <p:cNvSpPr/>
          <p:nvPr/>
        </p:nvSpPr>
        <p:spPr>
          <a:xfrm>
            <a:off x="5468125" y="2919091"/>
            <a:ext cx="772420" cy="753584"/>
          </a:xfrm>
          <a:prstGeom prst="flowChartConnector">
            <a:avLst/>
          </a:prstGeom>
          <a:solidFill>
            <a:srgbClr val="1D3756"/>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Apple SD Gothic Neo" panose="02000300000000000000" pitchFamily="2" charset="-127"/>
                <a:ea typeface="Apple SD Gothic Neo" panose="02000300000000000000" pitchFamily="2" charset="-127"/>
              </a:rPr>
              <a:t>3</a:t>
            </a:r>
            <a:endParaRPr lang="ko-KR" altLang="en-US" sz="2000" dirty="0">
              <a:latin typeface="Apple SD Gothic Neo" panose="02000300000000000000" pitchFamily="2" charset="-127"/>
              <a:ea typeface="Apple SD Gothic Neo" panose="02000300000000000000" pitchFamily="2" charset="-127"/>
            </a:endParaRPr>
          </a:p>
        </p:txBody>
      </p:sp>
      <p:sp>
        <p:nvSpPr>
          <p:cNvPr id="22" name="순서도: 연결자 21">
            <a:extLst>
              <a:ext uri="{FF2B5EF4-FFF2-40B4-BE49-F238E27FC236}">
                <a16:creationId xmlns:a16="http://schemas.microsoft.com/office/drawing/2014/main" id="{21B6BDD0-04F4-F95D-5F7D-1D02190BCCD1}"/>
              </a:ext>
            </a:extLst>
          </p:cNvPr>
          <p:cNvSpPr/>
          <p:nvPr/>
        </p:nvSpPr>
        <p:spPr>
          <a:xfrm>
            <a:off x="7340542" y="2904181"/>
            <a:ext cx="772420" cy="753584"/>
          </a:xfrm>
          <a:prstGeom prst="flowChartConnector">
            <a:avLst/>
          </a:prstGeom>
          <a:solidFill>
            <a:srgbClr val="1D3756"/>
          </a:solidFill>
          <a:ln w="762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Apple SD Gothic Neo" panose="02000300000000000000" pitchFamily="2" charset="-127"/>
                <a:ea typeface="Apple SD Gothic Neo" panose="02000300000000000000" pitchFamily="2" charset="-127"/>
              </a:rPr>
              <a:t>4</a:t>
            </a:r>
            <a:endParaRPr lang="ko-KR" altLang="en-US" sz="2000" dirty="0">
              <a:latin typeface="Apple SD Gothic Neo" panose="02000300000000000000" pitchFamily="2" charset="-127"/>
              <a:ea typeface="Apple SD Gothic Neo" panose="02000300000000000000" pitchFamily="2" charset="-127"/>
            </a:endParaRPr>
          </a:p>
        </p:txBody>
      </p:sp>
      <p:sp>
        <p:nvSpPr>
          <p:cNvPr id="31" name="TextBox 3">
            <a:extLst>
              <a:ext uri="{FF2B5EF4-FFF2-40B4-BE49-F238E27FC236}">
                <a16:creationId xmlns:a16="http://schemas.microsoft.com/office/drawing/2014/main" id="{A6F2152D-CBEA-3DCE-A49A-D72A8E5AAEA1}"/>
              </a:ext>
            </a:extLst>
          </p:cNvPr>
          <p:cNvSpPr txBox="1"/>
          <p:nvPr/>
        </p:nvSpPr>
        <p:spPr>
          <a:xfrm>
            <a:off x="207630" y="206684"/>
            <a:ext cx="48205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a:t>
            </a:r>
            <a:r>
              <a:rPr lang="en-US" altLang="ko-KR" sz="1200" dirty="0"/>
              <a:t>3.</a:t>
            </a:r>
            <a:r>
              <a:rPr sz="1200" dirty="0"/>
              <a:t> </a:t>
            </a:r>
          </a:p>
        </p:txBody>
      </p:sp>
      <p:sp>
        <p:nvSpPr>
          <p:cNvPr id="32" name="TextBox 31">
            <a:extLst>
              <a:ext uri="{FF2B5EF4-FFF2-40B4-BE49-F238E27FC236}">
                <a16:creationId xmlns:a16="http://schemas.microsoft.com/office/drawing/2014/main" id="{4BD7E903-A096-ED54-ABD4-B124210CE271}"/>
              </a:ext>
            </a:extLst>
          </p:cNvPr>
          <p:cNvSpPr txBox="1"/>
          <p:nvPr/>
        </p:nvSpPr>
        <p:spPr>
          <a:xfrm>
            <a:off x="774190" y="187008"/>
            <a:ext cx="3466506"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000" dirty="0">
                <a:solidFill>
                  <a:schemeClr val="bg1"/>
                </a:solidFill>
                <a:latin typeface="Apple SD Gothic Neo" panose="02000300000000000000" pitchFamily="2" charset="-127"/>
                <a:ea typeface="Apple SD Gothic Neo" panose="02000300000000000000" pitchFamily="2" charset="-127"/>
              </a:rPr>
              <a:t>–</a:t>
            </a:r>
            <a:r>
              <a:rPr lang="ko-KR" altLang="en-US" sz="2000" dirty="0">
                <a:solidFill>
                  <a:schemeClr val="bg1"/>
                </a:solidFill>
                <a:latin typeface="Apple SD Gothic Neo" panose="02000300000000000000" pitchFamily="2" charset="-127"/>
                <a:ea typeface="Apple SD Gothic Neo" panose="02000300000000000000" pitchFamily="2" charset="-127"/>
              </a:rPr>
              <a:t> 기관 이용자</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grpSp>
        <p:nvGrpSpPr>
          <p:cNvPr id="33" name="그룹 32">
            <a:extLst>
              <a:ext uri="{FF2B5EF4-FFF2-40B4-BE49-F238E27FC236}">
                <a16:creationId xmlns:a16="http://schemas.microsoft.com/office/drawing/2014/main" id="{D0669935-EBA9-11D0-EB8B-A782CF0484E1}"/>
              </a:ext>
            </a:extLst>
          </p:cNvPr>
          <p:cNvGrpSpPr/>
          <p:nvPr/>
        </p:nvGrpSpPr>
        <p:grpSpPr>
          <a:xfrm>
            <a:off x="3907544" y="1530744"/>
            <a:ext cx="2090912" cy="716758"/>
            <a:chOff x="3271124" y="1543570"/>
            <a:chExt cx="1569782" cy="716758"/>
          </a:xfrm>
        </p:grpSpPr>
        <p:sp>
          <p:nvSpPr>
            <p:cNvPr id="34" name="모서리가 둥근 직사각형 33">
              <a:extLst>
                <a:ext uri="{FF2B5EF4-FFF2-40B4-BE49-F238E27FC236}">
                  <a16:creationId xmlns:a16="http://schemas.microsoft.com/office/drawing/2014/main" id="{3E07A640-E9DE-3E68-42B7-988FF8CC2CC6}"/>
                </a:ext>
              </a:extLst>
            </p:cNvPr>
            <p:cNvSpPr/>
            <p:nvPr/>
          </p:nvSpPr>
          <p:spPr>
            <a:xfrm>
              <a:off x="3271124" y="1543570"/>
              <a:ext cx="1569782" cy="716758"/>
            </a:xfrm>
            <a:prstGeom prst="roundRect">
              <a:avLst>
                <a:gd name="adj" fmla="val 50000"/>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p>
          </p:txBody>
        </p:sp>
        <p:sp>
          <p:nvSpPr>
            <p:cNvPr id="35" name="TextBox 34">
              <a:extLst>
                <a:ext uri="{FF2B5EF4-FFF2-40B4-BE49-F238E27FC236}">
                  <a16:creationId xmlns:a16="http://schemas.microsoft.com/office/drawing/2014/main" id="{591CBDFA-F1FB-4B41-220F-2B8D3C568452}"/>
                </a:ext>
              </a:extLst>
            </p:cNvPr>
            <p:cNvSpPr txBox="1"/>
            <p:nvPr/>
          </p:nvSpPr>
          <p:spPr>
            <a:xfrm>
              <a:off x="3422540" y="1638799"/>
              <a:ext cx="1266951" cy="526298"/>
            </a:xfrm>
            <a:prstGeom prst="rect">
              <a:avLst/>
            </a:prstGeom>
            <a:noFill/>
          </p:spPr>
          <p:txBody>
            <a:bodyPr wrap="square" rtlCol="0">
              <a:spAutoFit/>
            </a:bodyPr>
            <a:lstStyle/>
            <a:p>
              <a:pPr algn="ctr">
                <a:lnSpc>
                  <a:spcPct val="120000"/>
                </a:lnSpc>
              </a:pPr>
              <a:r>
                <a:rPr lang="ko-KR" altLang="en-US" sz="1200" dirty="0">
                  <a:solidFill>
                    <a:schemeClr val="bg1"/>
                  </a:solidFill>
                  <a:latin typeface="Apple SD Gothic Neo" panose="02000300000000000000" pitchFamily="2" charset="-127"/>
                  <a:ea typeface="Apple SD Gothic Neo" panose="02000300000000000000" pitchFamily="2" charset="-127"/>
                </a:rPr>
                <a:t>정신의료서비스 </a:t>
              </a:r>
              <a:r>
                <a:rPr lang="ko-KR" altLang="en-US" sz="1200" b="1" dirty="0">
                  <a:solidFill>
                    <a:srgbClr val="FFFF00"/>
                  </a:solidFill>
                  <a:latin typeface="Apple SD Gothic Neo" panose="02000300000000000000" pitchFamily="2" charset="-127"/>
                  <a:ea typeface="Apple SD Gothic Neo" panose="02000300000000000000" pitchFamily="2" charset="-127"/>
                </a:rPr>
                <a:t>공급자</a:t>
              </a:r>
              <a:endParaRPr lang="en-US" altLang="ko-KR" sz="1200" b="1" dirty="0">
                <a:solidFill>
                  <a:srgbClr val="FFFF00"/>
                </a:solidFill>
                <a:latin typeface="Apple SD Gothic Neo" panose="02000300000000000000" pitchFamily="2" charset="-127"/>
                <a:ea typeface="Apple SD Gothic Neo" panose="02000300000000000000" pitchFamily="2" charset="-127"/>
              </a:endParaRPr>
            </a:p>
            <a:p>
              <a:pPr algn="ctr">
                <a:lnSpc>
                  <a:spcPct val="120000"/>
                </a:lnSpc>
              </a:pPr>
              <a:r>
                <a:rPr lang="en-US" altLang="ko-KR" sz="1200" b="1" dirty="0">
                  <a:solidFill>
                    <a:srgbClr val="FFFF00"/>
                  </a:solidFill>
                  <a:latin typeface="Apple SD Gothic Neo" panose="02000300000000000000" pitchFamily="2" charset="-127"/>
                  <a:ea typeface="Apple SD Gothic Neo" panose="02000300000000000000" pitchFamily="2" charset="-127"/>
                </a:rPr>
                <a:t>(</a:t>
              </a:r>
              <a:r>
                <a:rPr lang="ko-KR" altLang="en-US" sz="1200" b="1" dirty="0">
                  <a:solidFill>
                    <a:srgbClr val="FFFF00"/>
                  </a:solidFill>
                  <a:latin typeface="Apple SD Gothic Neo" panose="02000300000000000000" pitchFamily="2" charset="-127"/>
                  <a:ea typeface="Apple SD Gothic Neo" panose="02000300000000000000" pitchFamily="2" charset="-127"/>
                </a:rPr>
                <a:t>기관 이용자</a:t>
              </a:r>
              <a:r>
                <a:rPr lang="en-US" altLang="ko-KR" sz="1200" b="1" dirty="0">
                  <a:solidFill>
                    <a:srgbClr val="FFFF00"/>
                  </a:solidFill>
                  <a:latin typeface="Apple SD Gothic Neo" panose="02000300000000000000" pitchFamily="2" charset="-127"/>
                  <a:ea typeface="Apple SD Gothic Neo" panose="02000300000000000000" pitchFamily="2" charset="-127"/>
                </a:rPr>
                <a:t>)</a:t>
              </a:r>
            </a:p>
          </p:txBody>
        </p:sp>
      </p:grpSp>
      <p:sp>
        <p:nvSpPr>
          <p:cNvPr id="8" name="TextBox 7">
            <a:extLst>
              <a:ext uri="{FF2B5EF4-FFF2-40B4-BE49-F238E27FC236}">
                <a16:creationId xmlns:a16="http://schemas.microsoft.com/office/drawing/2014/main" id="{45276A19-5577-0636-EC29-09A7E5E6BA91}"/>
              </a:ext>
            </a:extLst>
          </p:cNvPr>
          <p:cNvSpPr txBox="1"/>
          <p:nvPr/>
        </p:nvSpPr>
        <p:spPr>
          <a:xfrm>
            <a:off x="1408277" y="4290996"/>
            <a:ext cx="1184812" cy="646331"/>
          </a:xfrm>
          <a:prstGeom prst="rect">
            <a:avLst/>
          </a:prstGeom>
          <a:noFill/>
        </p:spPr>
        <p:txBody>
          <a:bodyPr wrap="square" rtlCol="0">
            <a:spAutoFit/>
          </a:bodyPr>
          <a:lstStyle/>
          <a:p>
            <a:pPr algn="ctr"/>
            <a:r>
              <a:rPr kumimoji="1" lang="ko-KR" altLang="en-US" sz="1200" dirty="0">
                <a:latin typeface="Apple SD Gothic Neo" panose="02000300000000000000" pitchFamily="2" charset="-127"/>
                <a:ea typeface="Apple SD Gothic Neo" panose="02000300000000000000" pitchFamily="2" charset="-127"/>
              </a:rPr>
              <a:t>기관용</a:t>
            </a:r>
            <a:endParaRPr kumimoji="1" lang="en-US" altLang="ko-KR" sz="1200" dirty="0">
              <a:latin typeface="Apple SD Gothic Neo" panose="02000300000000000000" pitchFamily="2" charset="-127"/>
              <a:ea typeface="Apple SD Gothic Neo" panose="02000300000000000000" pitchFamily="2" charset="-127"/>
            </a:endParaRPr>
          </a:p>
          <a:p>
            <a:pPr algn="ctr"/>
            <a:r>
              <a:rPr kumimoji="1" lang="ko-KR" altLang="en-US" sz="1200" dirty="0">
                <a:latin typeface="Apple SD Gothic Neo" panose="02000300000000000000" pitchFamily="2" charset="-127"/>
                <a:ea typeface="Apple SD Gothic Neo" panose="02000300000000000000" pitchFamily="2" charset="-127"/>
              </a:rPr>
              <a:t>회원가입 </a:t>
            </a:r>
            <a:endParaRPr kumimoji="1" lang="en-US" altLang="ko-KR" sz="1200" dirty="0">
              <a:latin typeface="Apple SD Gothic Neo" panose="02000300000000000000" pitchFamily="2" charset="-127"/>
              <a:ea typeface="Apple SD Gothic Neo" panose="02000300000000000000" pitchFamily="2" charset="-127"/>
            </a:endParaRPr>
          </a:p>
          <a:p>
            <a:pPr algn="ctr"/>
            <a:r>
              <a:rPr kumimoji="1" lang="ko-KR" altLang="en-US" sz="1200" dirty="0">
                <a:latin typeface="Apple SD Gothic Neo" panose="02000300000000000000" pitchFamily="2" charset="-127"/>
                <a:ea typeface="Apple SD Gothic Neo" panose="02000300000000000000" pitchFamily="2" charset="-127"/>
              </a:rPr>
              <a:t>및 로그인</a:t>
            </a:r>
          </a:p>
        </p:txBody>
      </p:sp>
      <p:sp>
        <p:nvSpPr>
          <p:cNvPr id="41" name="TextBox 40">
            <a:extLst>
              <a:ext uri="{FF2B5EF4-FFF2-40B4-BE49-F238E27FC236}">
                <a16:creationId xmlns:a16="http://schemas.microsoft.com/office/drawing/2014/main" id="{E98B94C2-7C3E-7E3E-F5C3-CA7AC6814D01}"/>
              </a:ext>
            </a:extLst>
          </p:cNvPr>
          <p:cNvSpPr txBox="1"/>
          <p:nvPr/>
        </p:nvSpPr>
        <p:spPr>
          <a:xfrm>
            <a:off x="3340215" y="4383329"/>
            <a:ext cx="1184812" cy="461665"/>
          </a:xfrm>
          <a:prstGeom prst="rect">
            <a:avLst/>
          </a:prstGeom>
          <a:noFill/>
        </p:spPr>
        <p:txBody>
          <a:bodyPr wrap="square" rtlCol="0">
            <a:spAutoFit/>
          </a:bodyPr>
          <a:lstStyle/>
          <a:p>
            <a:pPr algn="ctr"/>
            <a:r>
              <a:rPr kumimoji="1" lang="ko-KR" altLang="en-US" sz="1200" dirty="0">
                <a:latin typeface="Apple SD Gothic Neo" panose="02000300000000000000" pitchFamily="2" charset="-127"/>
                <a:ea typeface="Apple SD Gothic Neo" panose="02000300000000000000" pitchFamily="2" charset="-127"/>
              </a:rPr>
              <a:t>기관 게시판</a:t>
            </a:r>
            <a:endParaRPr kumimoji="1" lang="en-US" altLang="ko-KR" sz="1200" dirty="0">
              <a:latin typeface="Apple SD Gothic Neo" panose="02000300000000000000" pitchFamily="2" charset="-127"/>
              <a:ea typeface="Apple SD Gothic Neo" panose="02000300000000000000" pitchFamily="2" charset="-127"/>
            </a:endParaRPr>
          </a:p>
          <a:p>
            <a:pPr algn="ctr"/>
            <a:r>
              <a:rPr kumimoji="1" lang="ko-KR" altLang="en-US" sz="1200" dirty="0">
                <a:latin typeface="Apple SD Gothic Neo" panose="02000300000000000000" pitchFamily="2" charset="-127"/>
                <a:ea typeface="Apple SD Gothic Neo" panose="02000300000000000000" pitchFamily="2" charset="-127"/>
              </a:rPr>
              <a:t>이동</a:t>
            </a:r>
            <a:endParaRPr kumimoji="1" lang="en-US" altLang="ko-KR" sz="1200" dirty="0">
              <a:latin typeface="Apple SD Gothic Neo" panose="02000300000000000000" pitchFamily="2" charset="-127"/>
              <a:ea typeface="Apple SD Gothic Neo" panose="02000300000000000000" pitchFamily="2" charset="-127"/>
            </a:endParaRPr>
          </a:p>
        </p:txBody>
      </p:sp>
      <p:sp>
        <p:nvSpPr>
          <p:cNvPr id="42" name="TextBox 41">
            <a:extLst>
              <a:ext uri="{FF2B5EF4-FFF2-40B4-BE49-F238E27FC236}">
                <a16:creationId xmlns:a16="http://schemas.microsoft.com/office/drawing/2014/main" id="{C6E3A203-4BA7-8018-AD9E-F07677EF20BB}"/>
              </a:ext>
            </a:extLst>
          </p:cNvPr>
          <p:cNvSpPr txBox="1"/>
          <p:nvPr/>
        </p:nvSpPr>
        <p:spPr>
          <a:xfrm>
            <a:off x="5259644" y="4475662"/>
            <a:ext cx="1184812" cy="276999"/>
          </a:xfrm>
          <a:prstGeom prst="rect">
            <a:avLst/>
          </a:prstGeom>
          <a:noFill/>
        </p:spPr>
        <p:txBody>
          <a:bodyPr wrap="square" rtlCol="0">
            <a:spAutoFit/>
          </a:bodyPr>
          <a:lstStyle/>
          <a:p>
            <a:pPr algn="ctr"/>
            <a:r>
              <a:rPr kumimoji="1" lang="ko-KR" altLang="en-US" sz="1200" dirty="0">
                <a:latin typeface="Apple SD Gothic Neo" panose="02000300000000000000" pitchFamily="2" charset="-127"/>
                <a:ea typeface="Apple SD Gothic Neo" panose="02000300000000000000" pitchFamily="2" charset="-127"/>
              </a:rPr>
              <a:t>게시글 열람</a:t>
            </a:r>
            <a:endParaRPr kumimoji="1" lang="en-US" altLang="ko-KR" sz="1200" dirty="0">
              <a:latin typeface="Apple SD Gothic Neo" panose="02000300000000000000" pitchFamily="2" charset="-127"/>
              <a:ea typeface="Apple SD Gothic Neo" panose="02000300000000000000" pitchFamily="2" charset="-127"/>
            </a:endParaRPr>
          </a:p>
        </p:txBody>
      </p:sp>
      <p:sp>
        <p:nvSpPr>
          <p:cNvPr id="43" name="TextBox 42">
            <a:extLst>
              <a:ext uri="{FF2B5EF4-FFF2-40B4-BE49-F238E27FC236}">
                <a16:creationId xmlns:a16="http://schemas.microsoft.com/office/drawing/2014/main" id="{020A1198-51E2-6AF1-C5B4-1E88A662197E}"/>
              </a:ext>
            </a:extLst>
          </p:cNvPr>
          <p:cNvSpPr txBox="1"/>
          <p:nvPr/>
        </p:nvSpPr>
        <p:spPr>
          <a:xfrm>
            <a:off x="7132061" y="4475662"/>
            <a:ext cx="1184812" cy="276999"/>
          </a:xfrm>
          <a:prstGeom prst="rect">
            <a:avLst/>
          </a:prstGeom>
          <a:noFill/>
        </p:spPr>
        <p:txBody>
          <a:bodyPr wrap="square" rtlCol="0">
            <a:spAutoFit/>
          </a:bodyPr>
          <a:lstStyle/>
          <a:p>
            <a:pPr algn="ctr"/>
            <a:r>
              <a:rPr kumimoji="1" lang="ko-KR" altLang="en-US" sz="1200" dirty="0">
                <a:latin typeface="Apple SD Gothic Neo" panose="02000300000000000000" pitchFamily="2" charset="-127"/>
                <a:ea typeface="Apple SD Gothic Neo" panose="02000300000000000000" pitchFamily="2" charset="-127"/>
              </a:rPr>
              <a:t>코멘트 작성</a:t>
            </a:r>
          </a:p>
        </p:txBody>
      </p:sp>
    </p:spTree>
    <p:extLst>
      <p:ext uri="{BB962C8B-B14F-4D97-AF65-F5344CB8AC3E}">
        <p14:creationId xmlns:p14="http://schemas.microsoft.com/office/powerpoint/2010/main" val="2044082319"/>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005BB86-41F1-33D1-6DCB-25384BE1680C}"/>
              </a:ext>
            </a:extLst>
          </p:cNvPr>
          <p:cNvPicPr>
            <a:picLocks noChangeAspect="1"/>
          </p:cNvPicPr>
          <p:nvPr/>
        </p:nvPicPr>
        <p:blipFill>
          <a:blip r:embed="rId2"/>
          <a:stretch>
            <a:fillRect/>
          </a:stretch>
        </p:blipFill>
        <p:spPr>
          <a:xfrm>
            <a:off x="530408" y="2104345"/>
            <a:ext cx="6977611" cy="3732565"/>
          </a:xfrm>
          <a:prstGeom prst="rect">
            <a:avLst/>
          </a:prstGeom>
        </p:spPr>
      </p:pic>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cxnSp>
        <p:nvCxnSpPr>
          <p:cNvPr id="8" name="직선 연결선 7">
            <a:extLst>
              <a:ext uri="{FF2B5EF4-FFF2-40B4-BE49-F238E27FC236}">
                <a16:creationId xmlns:a16="http://schemas.microsoft.com/office/drawing/2014/main" id="{7C91E88F-2665-0539-2FA1-146EC8EEDC7F}"/>
              </a:ext>
            </a:extLst>
          </p:cNvPr>
          <p:cNvCxnSpPr>
            <a:cxnSpLocks/>
          </p:cNvCxnSpPr>
          <p:nvPr/>
        </p:nvCxnSpPr>
        <p:spPr>
          <a:xfrm>
            <a:off x="6541010" y="2683823"/>
            <a:ext cx="1700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3">
            <a:extLst>
              <a:ext uri="{FF2B5EF4-FFF2-40B4-BE49-F238E27FC236}">
                <a16:creationId xmlns:a16="http://schemas.microsoft.com/office/drawing/2014/main" id="{316ED2F9-7569-4DD3-5FC2-EBABE2105DC2}"/>
              </a:ext>
            </a:extLst>
          </p:cNvPr>
          <p:cNvSpPr txBox="1"/>
          <p:nvPr/>
        </p:nvSpPr>
        <p:spPr>
          <a:xfrm>
            <a:off x="207630" y="206684"/>
            <a:ext cx="48205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a:t>
            </a:r>
            <a:r>
              <a:rPr lang="en-US" altLang="ko-KR" sz="1200" dirty="0"/>
              <a:t>3.</a:t>
            </a:r>
            <a:r>
              <a:rPr sz="1200" dirty="0"/>
              <a:t> </a:t>
            </a:r>
          </a:p>
        </p:txBody>
      </p:sp>
      <p:sp>
        <p:nvSpPr>
          <p:cNvPr id="14" name="TextBox 13">
            <a:extLst>
              <a:ext uri="{FF2B5EF4-FFF2-40B4-BE49-F238E27FC236}">
                <a16:creationId xmlns:a16="http://schemas.microsoft.com/office/drawing/2014/main" id="{ED127E65-2C2D-CF13-C5EC-63B9B7CAD027}"/>
              </a:ext>
            </a:extLst>
          </p:cNvPr>
          <p:cNvSpPr txBox="1"/>
          <p:nvPr/>
        </p:nvSpPr>
        <p:spPr>
          <a:xfrm>
            <a:off x="774190" y="187008"/>
            <a:ext cx="3466506"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000" dirty="0">
                <a:solidFill>
                  <a:schemeClr val="bg1"/>
                </a:solidFill>
                <a:latin typeface="Apple SD Gothic Neo" panose="02000300000000000000" pitchFamily="2" charset="-127"/>
                <a:ea typeface="Apple SD Gothic Neo" panose="02000300000000000000" pitchFamily="2" charset="-127"/>
              </a:rPr>
              <a:t>–</a:t>
            </a:r>
            <a:r>
              <a:rPr lang="ko-KR" altLang="en-US" sz="2000" dirty="0">
                <a:solidFill>
                  <a:schemeClr val="bg1"/>
                </a:solidFill>
                <a:latin typeface="Apple SD Gothic Neo" panose="02000300000000000000" pitchFamily="2" charset="-127"/>
                <a:ea typeface="Apple SD Gothic Neo" panose="02000300000000000000" pitchFamily="2" charset="-127"/>
              </a:rPr>
              <a:t> 기관 이용자</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grpSp>
        <p:nvGrpSpPr>
          <p:cNvPr id="15" name="그룹 14">
            <a:extLst>
              <a:ext uri="{FF2B5EF4-FFF2-40B4-BE49-F238E27FC236}">
                <a16:creationId xmlns:a16="http://schemas.microsoft.com/office/drawing/2014/main" id="{BC9F7993-EC71-C38A-22A3-77DFEF056924}"/>
              </a:ext>
            </a:extLst>
          </p:cNvPr>
          <p:cNvGrpSpPr/>
          <p:nvPr/>
        </p:nvGrpSpPr>
        <p:grpSpPr>
          <a:xfrm>
            <a:off x="481452" y="1324804"/>
            <a:ext cx="2374763" cy="323935"/>
            <a:chOff x="505331" y="4580808"/>
            <a:chExt cx="1048164" cy="272320"/>
          </a:xfrm>
        </p:grpSpPr>
        <p:sp>
          <p:nvSpPr>
            <p:cNvPr id="16" name="직사각형 15">
              <a:extLst>
                <a:ext uri="{FF2B5EF4-FFF2-40B4-BE49-F238E27FC236}">
                  <a16:creationId xmlns:a16="http://schemas.microsoft.com/office/drawing/2014/main" id="{525082AC-7BEC-EEEA-04BF-EF2E67A8B2A2}"/>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6CC3DC9A-B27E-4106-83D4-B1245BB9C05F}"/>
                </a:ext>
              </a:extLst>
            </p:cNvPr>
            <p:cNvSpPr/>
            <p:nvPr/>
          </p:nvSpPr>
          <p:spPr>
            <a:xfrm>
              <a:off x="505331" y="4580808"/>
              <a:ext cx="1048164" cy="272320"/>
            </a:xfrm>
            <a:prstGeom prst="rect">
              <a:avLst/>
            </a:prstGeom>
          </p:spPr>
          <p:txBody>
            <a:bodyPr wrap="squar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기관용 회원가입 및 로그인</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sp>
        <p:nvSpPr>
          <p:cNvPr id="21" name="TextBox 20">
            <a:extLst>
              <a:ext uri="{FF2B5EF4-FFF2-40B4-BE49-F238E27FC236}">
                <a16:creationId xmlns:a16="http://schemas.microsoft.com/office/drawing/2014/main" id="{F7C25550-1F95-7019-FFCE-1D05D19FD1A3}"/>
              </a:ext>
            </a:extLst>
          </p:cNvPr>
          <p:cNvSpPr txBox="1"/>
          <p:nvPr/>
        </p:nvSpPr>
        <p:spPr>
          <a:xfrm>
            <a:off x="445162" y="1657603"/>
            <a:ext cx="5505933" cy="307777"/>
          </a:xfrm>
          <a:prstGeom prst="rect">
            <a:avLst/>
          </a:prstGeom>
          <a:noFill/>
        </p:spPr>
        <p:txBody>
          <a:bodyPr wrap="square" rtlCol="0">
            <a:spAutoFit/>
          </a:bodyPr>
          <a:lstStyle/>
          <a:p>
            <a:r>
              <a:rPr lang="ko-KR" altLang="en-US" sz="1400" dirty="0">
                <a:latin typeface="Apple SD Gothic Neo" panose="02000300000000000000" pitchFamily="2" charset="-127"/>
                <a:ea typeface="Apple SD Gothic Neo" panose="02000300000000000000" pitchFamily="2" charset="-127"/>
              </a:rPr>
              <a:t>운영자에게 제공받은 기관 고유 </a:t>
            </a:r>
            <a:r>
              <a:rPr lang="en-US" altLang="ko-KR" sz="1400" dirty="0">
                <a:latin typeface="Apple SD Gothic Neo" panose="02000300000000000000" pitchFamily="2" charset="-127"/>
                <a:ea typeface="Apple SD Gothic Neo" panose="02000300000000000000" pitchFamily="2" charset="-127"/>
              </a:rPr>
              <a:t>ID</a:t>
            </a:r>
            <a:r>
              <a:rPr lang="ko-KR" altLang="en-US" sz="1400" dirty="0" err="1">
                <a:latin typeface="Apple SD Gothic Neo" panose="02000300000000000000" pitchFamily="2" charset="-127"/>
                <a:ea typeface="Apple SD Gothic Neo" panose="02000300000000000000" pitchFamily="2" charset="-127"/>
              </a:rPr>
              <a:t>를</a:t>
            </a:r>
            <a:r>
              <a:rPr lang="ko-KR" altLang="en-US" sz="1400" dirty="0">
                <a:latin typeface="Apple SD Gothic Neo" panose="02000300000000000000" pitchFamily="2" charset="-127"/>
                <a:ea typeface="Apple SD Gothic Neo" panose="02000300000000000000" pitchFamily="2" charset="-127"/>
              </a:rPr>
              <a:t> 통해 회원가입 가능</a:t>
            </a:r>
          </a:p>
        </p:txBody>
      </p:sp>
      <p:pic>
        <p:nvPicPr>
          <p:cNvPr id="22" name="그림 21" descr="텍스트이(가) 표시된 사진&#10;&#10;자동 생성된 설명">
            <a:extLst>
              <a:ext uri="{FF2B5EF4-FFF2-40B4-BE49-F238E27FC236}">
                <a16:creationId xmlns:a16="http://schemas.microsoft.com/office/drawing/2014/main" id="{458629FB-E241-171F-815E-995DACB93CA4}"/>
              </a:ext>
            </a:extLst>
          </p:cNvPr>
          <p:cNvPicPr>
            <a:picLocks noChangeAspect="1"/>
          </p:cNvPicPr>
          <p:nvPr/>
        </p:nvPicPr>
        <p:blipFill>
          <a:blip r:embed="rId3"/>
          <a:stretch>
            <a:fillRect/>
          </a:stretch>
        </p:blipFill>
        <p:spPr>
          <a:xfrm>
            <a:off x="5523438" y="3246204"/>
            <a:ext cx="3969162" cy="3248056"/>
          </a:xfrm>
          <a:prstGeom prst="rect">
            <a:avLst/>
          </a:prstGeom>
          <a:ln w="57150">
            <a:solidFill>
              <a:srgbClr val="1D3756"/>
            </a:solidFill>
          </a:ln>
        </p:spPr>
      </p:pic>
      <p:sp>
        <p:nvSpPr>
          <p:cNvPr id="25" name="직사각형 24">
            <a:extLst>
              <a:ext uri="{FF2B5EF4-FFF2-40B4-BE49-F238E27FC236}">
                <a16:creationId xmlns:a16="http://schemas.microsoft.com/office/drawing/2014/main" id="{17069A9F-417B-7205-1B48-888EB1CA6200}"/>
              </a:ext>
            </a:extLst>
          </p:cNvPr>
          <p:cNvSpPr/>
          <p:nvPr/>
        </p:nvSpPr>
        <p:spPr>
          <a:xfrm>
            <a:off x="6541010" y="2104345"/>
            <a:ext cx="967010" cy="579478"/>
          </a:xfrm>
          <a:prstGeom prst="rect">
            <a:avLst/>
          </a:prstGeom>
          <a:noFill/>
          <a:ln w="57150">
            <a:solidFill>
              <a:srgbClr val="1D37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D3756"/>
              </a:solidFill>
            </a:endParaRPr>
          </a:p>
        </p:txBody>
      </p:sp>
      <p:pic>
        <p:nvPicPr>
          <p:cNvPr id="9" name="그림 8" descr="텍스트이(가) 표시된 사진&#10;&#10;자동 생성된 설명">
            <a:extLst>
              <a:ext uri="{FF2B5EF4-FFF2-40B4-BE49-F238E27FC236}">
                <a16:creationId xmlns:a16="http://schemas.microsoft.com/office/drawing/2014/main" id="{87E0C895-D27D-16D9-65FC-9BDCFDA74CDA}"/>
              </a:ext>
            </a:extLst>
          </p:cNvPr>
          <p:cNvPicPr>
            <a:picLocks noChangeAspect="1"/>
          </p:cNvPicPr>
          <p:nvPr/>
        </p:nvPicPr>
        <p:blipFill>
          <a:blip r:embed="rId4"/>
          <a:stretch>
            <a:fillRect/>
          </a:stretch>
        </p:blipFill>
        <p:spPr>
          <a:xfrm>
            <a:off x="2148985" y="3246204"/>
            <a:ext cx="3207375" cy="3248061"/>
          </a:xfrm>
          <a:prstGeom prst="rect">
            <a:avLst/>
          </a:prstGeom>
          <a:ln w="57150">
            <a:solidFill>
              <a:srgbClr val="1D3756"/>
            </a:solidFill>
          </a:ln>
        </p:spPr>
      </p:pic>
    </p:spTree>
    <p:extLst>
      <p:ext uri="{BB962C8B-B14F-4D97-AF65-F5344CB8AC3E}">
        <p14:creationId xmlns:p14="http://schemas.microsoft.com/office/powerpoint/2010/main" val="726960295"/>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descr="테이블이(가) 표시된 사진&#10;&#10;자동 생성된 설명">
            <a:extLst>
              <a:ext uri="{FF2B5EF4-FFF2-40B4-BE49-F238E27FC236}">
                <a16:creationId xmlns:a16="http://schemas.microsoft.com/office/drawing/2014/main" id="{1EA3C069-FB03-5D12-4636-D4FEC7E79BAC}"/>
              </a:ext>
            </a:extLst>
          </p:cNvPr>
          <p:cNvPicPr>
            <a:picLocks noChangeAspect="1"/>
          </p:cNvPicPr>
          <p:nvPr/>
        </p:nvPicPr>
        <p:blipFill rotWithShape="1">
          <a:blip r:embed="rId2"/>
          <a:srcRect l="14688" t="49224" r="43101" b="22572"/>
          <a:stretch/>
        </p:blipFill>
        <p:spPr>
          <a:xfrm>
            <a:off x="579601" y="2590338"/>
            <a:ext cx="8746797" cy="3282547"/>
          </a:xfrm>
          <a:prstGeom prst="rect">
            <a:avLst/>
          </a:prstGeom>
        </p:spPr>
      </p:pic>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pic>
        <p:nvPicPr>
          <p:cNvPr id="12" name="그림 11">
            <a:extLst>
              <a:ext uri="{FF2B5EF4-FFF2-40B4-BE49-F238E27FC236}">
                <a16:creationId xmlns:a16="http://schemas.microsoft.com/office/drawing/2014/main" id="{45AF65AB-D01E-6AEE-1AB8-004BC9A14934}"/>
              </a:ext>
            </a:extLst>
          </p:cNvPr>
          <p:cNvPicPr>
            <a:picLocks noChangeAspect="1"/>
          </p:cNvPicPr>
          <p:nvPr/>
        </p:nvPicPr>
        <p:blipFill rotWithShape="1">
          <a:blip r:embed="rId3"/>
          <a:srcRect l="32198" t="5169" r="32637" b="43036"/>
          <a:stretch/>
        </p:blipFill>
        <p:spPr>
          <a:xfrm>
            <a:off x="5568059" y="3771220"/>
            <a:ext cx="3483430" cy="2590801"/>
          </a:xfrm>
          <a:prstGeom prst="rect">
            <a:avLst/>
          </a:prstGeom>
          <a:ln w="57150">
            <a:solidFill>
              <a:srgbClr val="1D3756"/>
            </a:solidFill>
          </a:ln>
        </p:spPr>
      </p:pic>
      <p:sp>
        <p:nvSpPr>
          <p:cNvPr id="13" name="순서도: 연결자 12">
            <a:extLst>
              <a:ext uri="{FF2B5EF4-FFF2-40B4-BE49-F238E27FC236}">
                <a16:creationId xmlns:a16="http://schemas.microsoft.com/office/drawing/2014/main" id="{6F7464D3-35E4-D923-0171-B7D9BB93E5B2}"/>
              </a:ext>
            </a:extLst>
          </p:cNvPr>
          <p:cNvSpPr/>
          <p:nvPr/>
        </p:nvSpPr>
        <p:spPr>
          <a:xfrm>
            <a:off x="5535607" y="4569976"/>
            <a:ext cx="543784" cy="562536"/>
          </a:xfrm>
          <a:prstGeom prst="flowChartConnector">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0F7037-F904-5B98-3F2D-C8BAF28C7915}"/>
              </a:ext>
            </a:extLst>
          </p:cNvPr>
          <p:cNvSpPr txBox="1"/>
          <p:nvPr/>
        </p:nvSpPr>
        <p:spPr>
          <a:xfrm>
            <a:off x="117207" y="2221693"/>
            <a:ext cx="1526167" cy="338554"/>
          </a:xfrm>
          <a:prstGeom prst="rect">
            <a:avLst/>
          </a:prstGeom>
          <a:noFill/>
        </p:spPr>
        <p:txBody>
          <a:bodyPr wrap="square" rtlCol="0">
            <a:spAutoFit/>
          </a:bodyPr>
          <a:lstStyle/>
          <a:p>
            <a:pPr algn="ctr"/>
            <a:r>
              <a:rPr lang="en-US" altLang="ko-KR" sz="1600" b="1" dirty="0">
                <a:solidFill>
                  <a:schemeClr val="accent1"/>
                </a:solidFill>
                <a:latin typeface="Apple SD Gothic Neo" panose="02000300000000000000" pitchFamily="2" charset="-127"/>
                <a:ea typeface="Apple SD Gothic Neo" panose="02000300000000000000" pitchFamily="2" charset="-127"/>
              </a:rPr>
              <a:t>Primary Key</a:t>
            </a:r>
            <a:endParaRPr lang="ko-KR" altLang="en-US" sz="1600" b="1" dirty="0">
              <a:solidFill>
                <a:schemeClr val="accent1"/>
              </a:solidFill>
              <a:latin typeface="Apple SD Gothic Neo" panose="02000300000000000000" pitchFamily="2" charset="-127"/>
              <a:ea typeface="Apple SD Gothic Neo" panose="02000300000000000000" pitchFamily="2" charset="-127"/>
            </a:endParaRPr>
          </a:p>
        </p:txBody>
      </p:sp>
      <p:sp>
        <p:nvSpPr>
          <p:cNvPr id="14" name="TextBox 3">
            <a:extLst>
              <a:ext uri="{FF2B5EF4-FFF2-40B4-BE49-F238E27FC236}">
                <a16:creationId xmlns:a16="http://schemas.microsoft.com/office/drawing/2014/main" id="{B2CDC12C-23DC-1781-FEE4-B40C494D4DE9}"/>
              </a:ext>
            </a:extLst>
          </p:cNvPr>
          <p:cNvSpPr txBox="1"/>
          <p:nvPr/>
        </p:nvSpPr>
        <p:spPr>
          <a:xfrm>
            <a:off x="207630" y="206684"/>
            <a:ext cx="48205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a:t>
            </a:r>
            <a:r>
              <a:rPr lang="en-US" altLang="ko-KR" sz="1200" dirty="0"/>
              <a:t>3.</a:t>
            </a:r>
            <a:r>
              <a:rPr sz="1200" dirty="0"/>
              <a:t> </a:t>
            </a:r>
          </a:p>
        </p:txBody>
      </p:sp>
      <p:sp>
        <p:nvSpPr>
          <p:cNvPr id="15" name="TextBox 14">
            <a:extLst>
              <a:ext uri="{FF2B5EF4-FFF2-40B4-BE49-F238E27FC236}">
                <a16:creationId xmlns:a16="http://schemas.microsoft.com/office/drawing/2014/main" id="{F39CD4E3-32F2-3590-DD05-CCEF8CDE23FF}"/>
              </a:ext>
            </a:extLst>
          </p:cNvPr>
          <p:cNvSpPr txBox="1"/>
          <p:nvPr/>
        </p:nvSpPr>
        <p:spPr>
          <a:xfrm>
            <a:off x="774190" y="187008"/>
            <a:ext cx="3466506"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000" dirty="0">
                <a:solidFill>
                  <a:schemeClr val="bg1"/>
                </a:solidFill>
                <a:latin typeface="Apple SD Gothic Neo" panose="02000300000000000000" pitchFamily="2" charset="-127"/>
                <a:ea typeface="Apple SD Gothic Neo" panose="02000300000000000000" pitchFamily="2" charset="-127"/>
              </a:rPr>
              <a:t>–</a:t>
            </a:r>
            <a:r>
              <a:rPr lang="ko-KR" altLang="en-US" sz="2000" dirty="0">
                <a:solidFill>
                  <a:schemeClr val="bg1"/>
                </a:solidFill>
                <a:latin typeface="Apple SD Gothic Neo" panose="02000300000000000000" pitchFamily="2" charset="-127"/>
                <a:ea typeface="Apple SD Gothic Neo" panose="02000300000000000000" pitchFamily="2" charset="-127"/>
              </a:rPr>
              <a:t> 기관 이용자</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grpSp>
        <p:nvGrpSpPr>
          <p:cNvPr id="16" name="그룹 15">
            <a:extLst>
              <a:ext uri="{FF2B5EF4-FFF2-40B4-BE49-F238E27FC236}">
                <a16:creationId xmlns:a16="http://schemas.microsoft.com/office/drawing/2014/main" id="{392CA9C0-BE4A-FAB9-E8F9-97E081EEA21A}"/>
              </a:ext>
            </a:extLst>
          </p:cNvPr>
          <p:cNvGrpSpPr/>
          <p:nvPr/>
        </p:nvGrpSpPr>
        <p:grpSpPr>
          <a:xfrm>
            <a:off x="481452" y="1324804"/>
            <a:ext cx="2374763" cy="323935"/>
            <a:chOff x="505331" y="4580808"/>
            <a:chExt cx="1048164" cy="272320"/>
          </a:xfrm>
        </p:grpSpPr>
        <p:sp>
          <p:nvSpPr>
            <p:cNvPr id="19" name="직사각형 18">
              <a:extLst>
                <a:ext uri="{FF2B5EF4-FFF2-40B4-BE49-F238E27FC236}">
                  <a16:creationId xmlns:a16="http://schemas.microsoft.com/office/drawing/2014/main" id="{F0C55D5A-E66E-5629-3F96-09F1B11823BF}"/>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2" name="직사각형 21">
              <a:extLst>
                <a:ext uri="{FF2B5EF4-FFF2-40B4-BE49-F238E27FC236}">
                  <a16:creationId xmlns:a16="http://schemas.microsoft.com/office/drawing/2014/main" id="{D7DD186A-C0BA-61BF-847D-5B62916B0C96}"/>
                </a:ext>
              </a:extLst>
            </p:cNvPr>
            <p:cNvSpPr/>
            <p:nvPr/>
          </p:nvSpPr>
          <p:spPr>
            <a:xfrm>
              <a:off x="505331" y="4580808"/>
              <a:ext cx="1048164" cy="272320"/>
            </a:xfrm>
            <a:prstGeom prst="rect">
              <a:avLst/>
            </a:prstGeom>
          </p:spPr>
          <p:txBody>
            <a:bodyPr wrap="squar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기관용 회원가입 및 로그인</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sp>
        <p:nvSpPr>
          <p:cNvPr id="25" name="TextBox 24">
            <a:extLst>
              <a:ext uri="{FF2B5EF4-FFF2-40B4-BE49-F238E27FC236}">
                <a16:creationId xmlns:a16="http://schemas.microsoft.com/office/drawing/2014/main" id="{2383CA12-2182-9C38-F3BC-7FF382620159}"/>
              </a:ext>
            </a:extLst>
          </p:cNvPr>
          <p:cNvSpPr txBox="1"/>
          <p:nvPr/>
        </p:nvSpPr>
        <p:spPr>
          <a:xfrm>
            <a:off x="445162" y="1657603"/>
            <a:ext cx="8354454" cy="307777"/>
          </a:xfrm>
          <a:prstGeom prst="rect">
            <a:avLst/>
          </a:prstGeom>
          <a:noFill/>
        </p:spPr>
        <p:txBody>
          <a:bodyPr wrap="square" rtlCol="0">
            <a:spAutoFit/>
          </a:bodyPr>
          <a:lstStyle/>
          <a:p>
            <a:r>
              <a:rPr lang="en-US" altLang="ko-KR" sz="1400" dirty="0">
                <a:latin typeface="Apple SD Gothic Neo" panose="02000300000000000000" pitchFamily="2" charset="-127"/>
                <a:ea typeface="Apple SD Gothic Neo" panose="02000300000000000000" pitchFamily="2" charset="-127"/>
              </a:rPr>
              <a:t>DB</a:t>
            </a:r>
            <a:r>
              <a:rPr lang="ko-KR" altLang="en-US" sz="1400" dirty="0">
                <a:latin typeface="Apple SD Gothic Neo" panose="02000300000000000000" pitchFamily="2" charset="-127"/>
                <a:ea typeface="Apple SD Gothic Neo" panose="02000300000000000000" pitchFamily="2" charset="-127"/>
              </a:rPr>
              <a:t>에 병원들의 </a:t>
            </a:r>
            <a:r>
              <a:rPr lang="en-US" altLang="ko-KR" sz="1400" dirty="0">
                <a:latin typeface="Apple SD Gothic Neo" panose="02000300000000000000" pitchFamily="2" charset="-127"/>
                <a:ea typeface="Apple SD Gothic Neo" panose="02000300000000000000" pitchFamily="2" charset="-127"/>
              </a:rPr>
              <a:t>ID</a:t>
            </a:r>
            <a:r>
              <a:rPr lang="ko-KR" altLang="en-US" sz="1400" dirty="0">
                <a:latin typeface="Apple SD Gothic Neo" panose="02000300000000000000" pitchFamily="2" charset="-127"/>
                <a:ea typeface="Apple SD Gothic Neo" panose="02000300000000000000" pitchFamily="2" charset="-127"/>
              </a:rPr>
              <a:t>에 </a:t>
            </a:r>
            <a:r>
              <a:rPr lang="en-US" altLang="ko-KR" sz="1400" dirty="0">
                <a:latin typeface="Apple SD Gothic Neo" panose="02000300000000000000" pitchFamily="2" charset="-127"/>
                <a:ea typeface="Apple SD Gothic Neo" panose="02000300000000000000" pitchFamily="2" charset="-127"/>
              </a:rPr>
              <a:t>Primary Key</a:t>
            </a:r>
            <a:r>
              <a:rPr lang="ko-KR" altLang="en-US" sz="1400" dirty="0" err="1">
                <a:latin typeface="Apple SD Gothic Neo" panose="02000300000000000000" pitchFamily="2" charset="-127"/>
                <a:ea typeface="Apple SD Gothic Neo" panose="02000300000000000000" pitchFamily="2" charset="-127"/>
              </a:rPr>
              <a:t>를</a:t>
            </a:r>
            <a:r>
              <a:rPr lang="ko-KR" altLang="en-US" sz="1400" dirty="0">
                <a:latin typeface="Apple SD Gothic Neo" panose="02000300000000000000" pitchFamily="2" charset="-127"/>
                <a:ea typeface="Apple SD Gothic Neo" panose="02000300000000000000" pitchFamily="2" charset="-127"/>
              </a:rPr>
              <a:t> 적용하고 이를 활용해 시설이용자의 회원가입 시</a:t>
            </a:r>
            <a:r>
              <a:rPr lang="en-US" altLang="ko-KR" sz="1400" dirty="0">
                <a:latin typeface="Apple SD Gothic Neo" panose="02000300000000000000" pitchFamily="2" charset="-127"/>
                <a:ea typeface="Apple SD Gothic Neo" panose="02000300000000000000" pitchFamily="2" charset="-127"/>
              </a:rPr>
              <a:t>,</a:t>
            </a:r>
            <a:r>
              <a:rPr lang="ko-KR" altLang="en-US" sz="1400" dirty="0">
                <a:latin typeface="Apple SD Gothic Neo" panose="02000300000000000000" pitchFamily="2" charset="-127"/>
                <a:ea typeface="Apple SD Gothic Neo" panose="02000300000000000000" pitchFamily="2" charset="-127"/>
              </a:rPr>
              <a:t> 인증키로 활용</a:t>
            </a:r>
          </a:p>
        </p:txBody>
      </p:sp>
      <p:sp>
        <p:nvSpPr>
          <p:cNvPr id="26" name="직사각형 25">
            <a:extLst>
              <a:ext uri="{FF2B5EF4-FFF2-40B4-BE49-F238E27FC236}">
                <a16:creationId xmlns:a16="http://schemas.microsoft.com/office/drawing/2014/main" id="{1AA2025D-3B48-DBFC-ED16-0F9F958D6E24}"/>
              </a:ext>
            </a:extLst>
          </p:cNvPr>
          <p:cNvSpPr/>
          <p:nvPr/>
        </p:nvSpPr>
        <p:spPr>
          <a:xfrm>
            <a:off x="674980" y="2570277"/>
            <a:ext cx="400910" cy="3347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4">
            <a:extLst>
              <a:ext uri="{FF2B5EF4-FFF2-40B4-BE49-F238E27FC236}">
                <a16:creationId xmlns:a16="http://schemas.microsoft.com/office/drawing/2014/main" id="{BED6EAFF-0C9C-0BD3-795D-04CE5B881F51}"/>
              </a:ext>
            </a:extLst>
          </p:cNvPr>
          <p:cNvCxnSpPr>
            <a:cxnSpLocks/>
            <a:endCxn id="13" idx="2"/>
          </p:cNvCxnSpPr>
          <p:nvPr/>
        </p:nvCxnSpPr>
        <p:spPr>
          <a:xfrm>
            <a:off x="1090465" y="4692498"/>
            <a:ext cx="4445142" cy="15874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43490"/>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pic>
        <p:nvPicPr>
          <p:cNvPr id="16" name="그림 15">
            <a:extLst>
              <a:ext uri="{FF2B5EF4-FFF2-40B4-BE49-F238E27FC236}">
                <a16:creationId xmlns:a16="http://schemas.microsoft.com/office/drawing/2014/main" id="{1625B810-FBA9-9FA5-F915-136F6000FB03}"/>
              </a:ext>
            </a:extLst>
          </p:cNvPr>
          <p:cNvPicPr>
            <a:picLocks noChangeAspect="1"/>
          </p:cNvPicPr>
          <p:nvPr/>
        </p:nvPicPr>
        <p:blipFill rotWithShape="1">
          <a:blip r:embed="rId2"/>
          <a:srcRect t="1076" b="523"/>
          <a:stretch/>
        </p:blipFill>
        <p:spPr>
          <a:xfrm>
            <a:off x="1216347" y="2219785"/>
            <a:ext cx="7473305" cy="4130565"/>
          </a:xfrm>
          <a:prstGeom prst="rect">
            <a:avLst/>
          </a:prstGeom>
        </p:spPr>
      </p:pic>
      <p:sp>
        <p:nvSpPr>
          <p:cNvPr id="9" name="TextBox 3">
            <a:extLst>
              <a:ext uri="{FF2B5EF4-FFF2-40B4-BE49-F238E27FC236}">
                <a16:creationId xmlns:a16="http://schemas.microsoft.com/office/drawing/2014/main" id="{CD01307E-3138-50C7-CD01-790E11B057DE}"/>
              </a:ext>
            </a:extLst>
          </p:cNvPr>
          <p:cNvSpPr txBox="1"/>
          <p:nvPr/>
        </p:nvSpPr>
        <p:spPr>
          <a:xfrm>
            <a:off x="207630" y="206684"/>
            <a:ext cx="48205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a:t>
            </a:r>
            <a:r>
              <a:rPr lang="en-US" altLang="ko-KR" sz="1200" dirty="0"/>
              <a:t>3.</a:t>
            </a:r>
            <a:r>
              <a:rPr sz="1200" dirty="0"/>
              <a:t> </a:t>
            </a:r>
          </a:p>
        </p:txBody>
      </p:sp>
      <p:sp>
        <p:nvSpPr>
          <p:cNvPr id="10" name="TextBox 9">
            <a:extLst>
              <a:ext uri="{FF2B5EF4-FFF2-40B4-BE49-F238E27FC236}">
                <a16:creationId xmlns:a16="http://schemas.microsoft.com/office/drawing/2014/main" id="{1CB390E3-23CF-63A2-E4CF-8D4C2581AA29}"/>
              </a:ext>
            </a:extLst>
          </p:cNvPr>
          <p:cNvSpPr txBox="1"/>
          <p:nvPr/>
        </p:nvSpPr>
        <p:spPr>
          <a:xfrm>
            <a:off x="774190" y="187008"/>
            <a:ext cx="3466506"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000" dirty="0">
                <a:solidFill>
                  <a:schemeClr val="bg1"/>
                </a:solidFill>
                <a:latin typeface="Apple SD Gothic Neo" panose="02000300000000000000" pitchFamily="2" charset="-127"/>
                <a:ea typeface="Apple SD Gothic Neo" panose="02000300000000000000" pitchFamily="2" charset="-127"/>
              </a:rPr>
              <a:t>–</a:t>
            </a:r>
            <a:r>
              <a:rPr lang="ko-KR" altLang="en-US" sz="2000" dirty="0">
                <a:solidFill>
                  <a:schemeClr val="bg1"/>
                </a:solidFill>
                <a:latin typeface="Apple SD Gothic Neo" panose="02000300000000000000" pitchFamily="2" charset="-127"/>
                <a:ea typeface="Apple SD Gothic Neo" panose="02000300000000000000" pitchFamily="2" charset="-127"/>
              </a:rPr>
              <a:t> 기관 이용자</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grpSp>
        <p:nvGrpSpPr>
          <p:cNvPr id="17" name="그룹 16">
            <a:extLst>
              <a:ext uri="{FF2B5EF4-FFF2-40B4-BE49-F238E27FC236}">
                <a16:creationId xmlns:a16="http://schemas.microsoft.com/office/drawing/2014/main" id="{AC1DCA4A-F433-4740-1B61-2CF9394A4318}"/>
              </a:ext>
            </a:extLst>
          </p:cNvPr>
          <p:cNvGrpSpPr/>
          <p:nvPr/>
        </p:nvGrpSpPr>
        <p:grpSpPr>
          <a:xfrm>
            <a:off x="523395" y="1324804"/>
            <a:ext cx="1950652" cy="323935"/>
            <a:chOff x="526939" y="4580808"/>
            <a:chExt cx="1004950" cy="272320"/>
          </a:xfrm>
        </p:grpSpPr>
        <p:sp>
          <p:nvSpPr>
            <p:cNvPr id="20" name="직사각형 19">
              <a:extLst>
                <a:ext uri="{FF2B5EF4-FFF2-40B4-BE49-F238E27FC236}">
                  <a16:creationId xmlns:a16="http://schemas.microsoft.com/office/drawing/2014/main" id="{C25C4A28-A994-4512-F15E-BCFAD0E6078B}"/>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2" name="직사각형 21">
              <a:extLst>
                <a:ext uri="{FF2B5EF4-FFF2-40B4-BE49-F238E27FC236}">
                  <a16:creationId xmlns:a16="http://schemas.microsoft.com/office/drawing/2014/main" id="{3B930614-B671-F676-9C4E-968EE4577680}"/>
                </a:ext>
              </a:extLst>
            </p:cNvPr>
            <p:cNvSpPr/>
            <p:nvPr/>
          </p:nvSpPr>
          <p:spPr>
            <a:xfrm>
              <a:off x="677519" y="4580808"/>
              <a:ext cx="703786" cy="272320"/>
            </a:xfrm>
            <a:prstGeom prst="rect">
              <a:avLst/>
            </a:prstGeom>
          </p:spPr>
          <p:txBody>
            <a:bodyPr wrap="non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기관 게시판 이용</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sp>
        <p:nvSpPr>
          <p:cNvPr id="23" name="TextBox 22">
            <a:extLst>
              <a:ext uri="{FF2B5EF4-FFF2-40B4-BE49-F238E27FC236}">
                <a16:creationId xmlns:a16="http://schemas.microsoft.com/office/drawing/2014/main" id="{8C423358-7974-43CA-55F9-ECEDD6C2BBF2}"/>
              </a:ext>
            </a:extLst>
          </p:cNvPr>
          <p:cNvSpPr txBox="1"/>
          <p:nvPr/>
        </p:nvSpPr>
        <p:spPr>
          <a:xfrm>
            <a:off x="445162" y="1657603"/>
            <a:ext cx="7681584" cy="307777"/>
          </a:xfrm>
          <a:prstGeom prst="rect">
            <a:avLst/>
          </a:prstGeom>
          <a:noFill/>
        </p:spPr>
        <p:txBody>
          <a:bodyPr wrap="square" rtlCol="0">
            <a:spAutoFit/>
          </a:bodyPr>
          <a:lstStyle/>
          <a:p>
            <a:r>
              <a:rPr lang="ko-KR" altLang="en-US" sz="1400" dirty="0">
                <a:latin typeface="Apple SD Gothic Neo" panose="02000300000000000000" pitchFamily="2" charset="-127"/>
                <a:ea typeface="Apple SD Gothic Neo" panose="02000300000000000000" pitchFamily="2" charset="-127"/>
              </a:rPr>
              <a:t>시설 이용자는 자기 게시판의 글을 열람하고 코멘트를 작성할 수 있는 권한을 가짐</a:t>
            </a:r>
          </a:p>
        </p:txBody>
      </p:sp>
    </p:spTree>
    <p:extLst>
      <p:ext uri="{BB962C8B-B14F-4D97-AF65-F5344CB8AC3E}">
        <p14:creationId xmlns:p14="http://schemas.microsoft.com/office/powerpoint/2010/main" val="3077626728"/>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pic>
        <p:nvPicPr>
          <p:cNvPr id="3" name="그림 2" descr="텍스트이(가) 표시된 사진&#10;&#10;자동 생성된 설명">
            <a:extLst>
              <a:ext uri="{FF2B5EF4-FFF2-40B4-BE49-F238E27FC236}">
                <a16:creationId xmlns:a16="http://schemas.microsoft.com/office/drawing/2014/main" id="{1FB65F4E-3F4C-5DA7-05F2-B1F7CE46F94B}"/>
              </a:ext>
            </a:extLst>
          </p:cNvPr>
          <p:cNvPicPr>
            <a:picLocks noChangeAspect="1"/>
          </p:cNvPicPr>
          <p:nvPr/>
        </p:nvPicPr>
        <p:blipFill rotWithShape="1">
          <a:blip r:embed="rId2"/>
          <a:srcRect l="23711" r="22424" b="25095"/>
          <a:stretch/>
        </p:blipFill>
        <p:spPr>
          <a:xfrm>
            <a:off x="523395" y="3281980"/>
            <a:ext cx="4025462" cy="3144308"/>
          </a:xfrm>
          <a:prstGeom prst="rect">
            <a:avLst/>
          </a:prstGeom>
        </p:spPr>
      </p:pic>
      <p:pic>
        <p:nvPicPr>
          <p:cNvPr id="14" name="그림 13" descr="텍스트이(가) 표시된 사진&#10;&#10;자동 생성된 설명">
            <a:extLst>
              <a:ext uri="{FF2B5EF4-FFF2-40B4-BE49-F238E27FC236}">
                <a16:creationId xmlns:a16="http://schemas.microsoft.com/office/drawing/2014/main" id="{9B0C35C8-9EBD-BA36-3B58-3E2B1DB60EB1}"/>
              </a:ext>
            </a:extLst>
          </p:cNvPr>
          <p:cNvPicPr>
            <a:picLocks noChangeAspect="1"/>
          </p:cNvPicPr>
          <p:nvPr/>
        </p:nvPicPr>
        <p:blipFill rotWithShape="1">
          <a:blip r:embed="rId3"/>
          <a:srcRect l="14987" t="6032" r="16697" b="52887"/>
          <a:stretch/>
        </p:blipFill>
        <p:spPr>
          <a:xfrm>
            <a:off x="4091934" y="2298178"/>
            <a:ext cx="5360304" cy="1758815"/>
          </a:xfrm>
          <a:prstGeom prst="rect">
            <a:avLst/>
          </a:prstGeom>
          <a:ln w="57150" cap="sq">
            <a:noFill/>
            <a:prstDash val="solid"/>
            <a:miter lim="800000"/>
          </a:ln>
          <a:effectLst>
            <a:outerShdw blurRad="50800" dist="38100" dir="2700000" algn="tl" rotWithShape="0">
              <a:srgbClr val="000000">
                <a:alpha val="43000"/>
              </a:srgbClr>
            </a:outerShdw>
          </a:effectLst>
        </p:spPr>
      </p:pic>
      <p:sp>
        <p:nvSpPr>
          <p:cNvPr id="15" name="TextBox 3">
            <a:extLst>
              <a:ext uri="{FF2B5EF4-FFF2-40B4-BE49-F238E27FC236}">
                <a16:creationId xmlns:a16="http://schemas.microsoft.com/office/drawing/2014/main" id="{164B1B83-AC66-66DE-92B0-A8AD413D8D4D}"/>
              </a:ext>
            </a:extLst>
          </p:cNvPr>
          <p:cNvSpPr txBox="1"/>
          <p:nvPr/>
        </p:nvSpPr>
        <p:spPr>
          <a:xfrm>
            <a:off x="207630" y="206684"/>
            <a:ext cx="48205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a:t>
            </a:r>
            <a:r>
              <a:rPr lang="en-US" altLang="ko-KR" sz="1200" dirty="0"/>
              <a:t>3.</a:t>
            </a:r>
            <a:r>
              <a:rPr sz="1200" dirty="0"/>
              <a:t> </a:t>
            </a:r>
          </a:p>
        </p:txBody>
      </p:sp>
      <p:sp>
        <p:nvSpPr>
          <p:cNvPr id="16" name="TextBox 15">
            <a:extLst>
              <a:ext uri="{FF2B5EF4-FFF2-40B4-BE49-F238E27FC236}">
                <a16:creationId xmlns:a16="http://schemas.microsoft.com/office/drawing/2014/main" id="{A0A4120F-CD8D-6CB4-F305-564B164D16B2}"/>
              </a:ext>
            </a:extLst>
          </p:cNvPr>
          <p:cNvSpPr txBox="1"/>
          <p:nvPr/>
        </p:nvSpPr>
        <p:spPr>
          <a:xfrm>
            <a:off x="774190" y="187008"/>
            <a:ext cx="3466506"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서비스 프로세스 </a:t>
            </a:r>
            <a:r>
              <a:rPr lang="en-US" altLang="ko-KR" sz="2000" dirty="0">
                <a:solidFill>
                  <a:schemeClr val="bg1"/>
                </a:solidFill>
                <a:latin typeface="Apple SD Gothic Neo" panose="02000300000000000000" pitchFamily="2" charset="-127"/>
                <a:ea typeface="Apple SD Gothic Neo" panose="02000300000000000000" pitchFamily="2" charset="-127"/>
              </a:rPr>
              <a:t>–</a:t>
            </a:r>
            <a:r>
              <a:rPr lang="ko-KR" altLang="en-US" sz="2000" dirty="0">
                <a:solidFill>
                  <a:schemeClr val="bg1"/>
                </a:solidFill>
                <a:latin typeface="Apple SD Gothic Neo" panose="02000300000000000000" pitchFamily="2" charset="-127"/>
                <a:ea typeface="Apple SD Gothic Neo" panose="02000300000000000000" pitchFamily="2" charset="-127"/>
              </a:rPr>
              <a:t> 기관 이용자</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grpSp>
        <p:nvGrpSpPr>
          <p:cNvPr id="21" name="그룹 20">
            <a:extLst>
              <a:ext uri="{FF2B5EF4-FFF2-40B4-BE49-F238E27FC236}">
                <a16:creationId xmlns:a16="http://schemas.microsoft.com/office/drawing/2014/main" id="{F217F0D0-5456-86CF-80B4-B9EDD2945570}"/>
              </a:ext>
            </a:extLst>
          </p:cNvPr>
          <p:cNvGrpSpPr/>
          <p:nvPr/>
        </p:nvGrpSpPr>
        <p:grpSpPr>
          <a:xfrm>
            <a:off x="523395" y="1324804"/>
            <a:ext cx="1950652" cy="323935"/>
            <a:chOff x="526939" y="4580808"/>
            <a:chExt cx="1004950" cy="272320"/>
          </a:xfrm>
        </p:grpSpPr>
        <p:sp>
          <p:nvSpPr>
            <p:cNvPr id="22" name="직사각형 21">
              <a:extLst>
                <a:ext uri="{FF2B5EF4-FFF2-40B4-BE49-F238E27FC236}">
                  <a16:creationId xmlns:a16="http://schemas.microsoft.com/office/drawing/2014/main" id="{D5ED3A64-C392-C1A8-73EF-E31516EC4F30}"/>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3" name="직사각형 22">
              <a:extLst>
                <a:ext uri="{FF2B5EF4-FFF2-40B4-BE49-F238E27FC236}">
                  <a16:creationId xmlns:a16="http://schemas.microsoft.com/office/drawing/2014/main" id="{FE17F31C-FF1C-13B5-9690-5A87043D5716}"/>
                </a:ext>
              </a:extLst>
            </p:cNvPr>
            <p:cNvSpPr/>
            <p:nvPr/>
          </p:nvSpPr>
          <p:spPr>
            <a:xfrm>
              <a:off x="769602" y="4580808"/>
              <a:ext cx="519622" cy="272320"/>
            </a:xfrm>
            <a:prstGeom prst="rect">
              <a:avLst/>
            </a:prstGeom>
          </p:spPr>
          <p:txBody>
            <a:bodyPr wrap="non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코멘트 작성</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sp>
        <p:nvSpPr>
          <p:cNvPr id="24" name="TextBox 23">
            <a:extLst>
              <a:ext uri="{FF2B5EF4-FFF2-40B4-BE49-F238E27FC236}">
                <a16:creationId xmlns:a16="http://schemas.microsoft.com/office/drawing/2014/main" id="{B6F704B1-86E7-79EB-5463-F072B41564C1}"/>
              </a:ext>
            </a:extLst>
          </p:cNvPr>
          <p:cNvSpPr txBox="1"/>
          <p:nvPr/>
        </p:nvSpPr>
        <p:spPr>
          <a:xfrm>
            <a:off x="445162" y="1657603"/>
            <a:ext cx="7681584" cy="307777"/>
          </a:xfrm>
          <a:prstGeom prst="rect">
            <a:avLst/>
          </a:prstGeom>
          <a:noFill/>
        </p:spPr>
        <p:txBody>
          <a:bodyPr wrap="square" rtlCol="0">
            <a:spAutoFit/>
          </a:bodyPr>
          <a:lstStyle/>
          <a:p>
            <a:r>
              <a:rPr lang="ko-KR" altLang="en-US" sz="1400" dirty="0">
                <a:latin typeface="Apple SD Gothic Neo" panose="02000300000000000000" pitchFamily="2" charset="-127"/>
                <a:ea typeface="Apple SD Gothic Neo" panose="02000300000000000000" pitchFamily="2" charset="-127"/>
              </a:rPr>
              <a:t>작성된 코멘트는 자기 자신과 해당 게시글의 작성자만 확인가능</a:t>
            </a:r>
          </a:p>
        </p:txBody>
      </p:sp>
      <p:sp>
        <p:nvSpPr>
          <p:cNvPr id="25" name="직사각형 24">
            <a:extLst>
              <a:ext uri="{FF2B5EF4-FFF2-40B4-BE49-F238E27FC236}">
                <a16:creationId xmlns:a16="http://schemas.microsoft.com/office/drawing/2014/main" id="{6AEC21BF-A340-E02D-46B1-282321338CDB}"/>
              </a:ext>
            </a:extLst>
          </p:cNvPr>
          <p:cNvSpPr/>
          <p:nvPr/>
        </p:nvSpPr>
        <p:spPr>
          <a:xfrm>
            <a:off x="1160430" y="5234152"/>
            <a:ext cx="2709351" cy="8828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그림 26" descr="텍스트이(가) 표시된 사진&#10;&#10;자동 생성된 설명">
            <a:extLst>
              <a:ext uri="{FF2B5EF4-FFF2-40B4-BE49-F238E27FC236}">
                <a16:creationId xmlns:a16="http://schemas.microsoft.com/office/drawing/2014/main" id="{98D8F4AE-A54E-EB9D-D38B-E4D5E0AA32F0}"/>
              </a:ext>
            </a:extLst>
          </p:cNvPr>
          <p:cNvPicPr>
            <a:picLocks noChangeAspect="1"/>
          </p:cNvPicPr>
          <p:nvPr/>
        </p:nvPicPr>
        <p:blipFill rotWithShape="1">
          <a:blip r:embed="rId3"/>
          <a:srcRect l="14987" t="69142" r="16697" b="16818"/>
          <a:stretch/>
        </p:blipFill>
        <p:spPr>
          <a:xfrm>
            <a:off x="4091934" y="4056993"/>
            <a:ext cx="5360304" cy="601080"/>
          </a:xfrm>
          <a:prstGeom prst="rect">
            <a:avLst/>
          </a:prstGeom>
          <a:ln w="57150" cap="sq">
            <a:noFill/>
            <a:prstDash val="solid"/>
            <a:miter lim="800000"/>
          </a:ln>
          <a:effectLst>
            <a:outerShdw blurRad="50800" dist="38100" dir="2700000" algn="tl" rotWithShape="0">
              <a:srgbClr val="000000">
                <a:alpha val="43000"/>
              </a:srgbClr>
            </a:outerShdw>
          </a:effectLst>
        </p:spPr>
      </p:pic>
      <p:sp>
        <p:nvSpPr>
          <p:cNvPr id="26" name="직사각형 25">
            <a:extLst>
              <a:ext uri="{FF2B5EF4-FFF2-40B4-BE49-F238E27FC236}">
                <a16:creationId xmlns:a16="http://schemas.microsoft.com/office/drawing/2014/main" id="{E9696E72-3823-F194-AC4A-5A67BC7A870C}"/>
              </a:ext>
            </a:extLst>
          </p:cNvPr>
          <p:cNvSpPr/>
          <p:nvPr/>
        </p:nvSpPr>
        <p:spPr>
          <a:xfrm>
            <a:off x="4676140" y="3683394"/>
            <a:ext cx="4278674" cy="8828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4">
            <a:extLst>
              <a:ext uri="{FF2B5EF4-FFF2-40B4-BE49-F238E27FC236}">
                <a16:creationId xmlns:a16="http://schemas.microsoft.com/office/drawing/2014/main" id="{40A29393-3EEB-BE5F-69F8-D5F7815990B2}"/>
              </a:ext>
            </a:extLst>
          </p:cNvPr>
          <p:cNvCxnSpPr>
            <a:cxnSpLocks/>
          </p:cNvCxnSpPr>
          <p:nvPr/>
        </p:nvCxnSpPr>
        <p:spPr>
          <a:xfrm flipV="1">
            <a:off x="3869781" y="4566262"/>
            <a:ext cx="806359" cy="6678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99268"/>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3B9162-7EB8-586D-34C3-EEE87BE295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3" r="23457"/>
          <a:stretch/>
        </p:blipFill>
        <p:spPr bwMode="auto">
          <a:xfrm>
            <a:off x="3490581" y="0"/>
            <a:ext cx="641542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3" name="직사각형 6"/>
          <p:cNvSpPr/>
          <p:nvPr/>
        </p:nvSpPr>
        <p:spPr>
          <a:xfrm>
            <a:off x="0" y="0"/>
            <a:ext cx="4953000" cy="6858000"/>
          </a:xfrm>
          <a:prstGeom prst="rect">
            <a:avLst/>
          </a:prstGeom>
          <a:solidFill>
            <a:srgbClr val="1D3756"/>
          </a:solidFill>
          <a:ln w="12700">
            <a:noFill/>
            <a:miter/>
          </a:ln>
        </p:spPr>
        <p:txBody>
          <a:bodyPr lIns="37147" rIns="37147" anchor="ctr"/>
          <a:lstStyle/>
          <a:p>
            <a:pPr algn="ctr">
              <a:defRPr>
                <a:solidFill>
                  <a:srgbClr val="FFFFFF"/>
                </a:solidFill>
              </a:defRPr>
            </a:pPr>
            <a:endParaRPr sz="1463" dirty="0"/>
          </a:p>
        </p:txBody>
      </p:sp>
      <p:sp>
        <p:nvSpPr>
          <p:cNvPr id="134" name="TextBox 8"/>
          <p:cNvSpPr txBox="1"/>
          <p:nvPr/>
        </p:nvSpPr>
        <p:spPr>
          <a:xfrm>
            <a:off x="1608976" y="2954104"/>
            <a:ext cx="1881604"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spAutoFit/>
          </a:bodyPr>
          <a:lstStyle>
            <a:lvl1pPr>
              <a:defRPr sz="3600" spc="-300">
                <a:solidFill>
                  <a:srgbClr val="FFFFFF"/>
                </a:solidFill>
              </a:defRPr>
            </a:lvl1pPr>
          </a:lstStyle>
          <a:p>
            <a:pPr algn="ctr"/>
            <a:r>
              <a:rPr lang="ko-KR" altLang="en-US" sz="2600" dirty="0"/>
              <a:t>프로젝트 후기</a:t>
            </a:r>
            <a:endParaRPr sz="2600" dirty="0"/>
          </a:p>
        </p:txBody>
      </p:sp>
      <p:sp>
        <p:nvSpPr>
          <p:cNvPr id="136" name="직선 연결선 11"/>
          <p:cNvSpPr/>
          <p:nvPr/>
        </p:nvSpPr>
        <p:spPr>
          <a:xfrm>
            <a:off x="734694" y="2699400"/>
            <a:ext cx="3630162" cy="1"/>
          </a:xfrm>
          <a:prstGeom prst="line">
            <a:avLst/>
          </a:prstGeom>
          <a:ln w="6350">
            <a:solidFill>
              <a:srgbClr val="FFFFFF"/>
            </a:solidFill>
            <a:miter/>
          </a:ln>
        </p:spPr>
        <p:txBody>
          <a:bodyPr lIns="37147" rIns="37147"/>
          <a:lstStyle/>
          <a:p>
            <a:endParaRPr sz="1463"/>
          </a:p>
        </p:txBody>
      </p:sp>
      <p:sp>
        <p:nvSpPr>
          <p:cNvPr id="137" name="직선 연결선 12"/>
          <p:cNvSpPr/>
          <p:nvPr/>
        </p:nvSpPr>
        <p:spPr>
          <a:xfrm>
            <a:off x="734694" y="3665235"/>
            <a:ext cx="3630162" cy="1"/>
          </a:xfrm>
          <a:prstGeom prst="line">
            <a:avLst/>
          </a:prstGeom>
          <a:ln w="6350">
            <a:solidFill>
              <a:srgbClr val="FFFFFF"/>
            </a:solidFill>
            <a:miter/>
          </a:ln>
        </p:spPr>
        <p:txBody>
          <a:bodyPr lIns="37147" rIns="37147"/>
          <a:lstStyle/>
          <a:p>
            <a:endParaRPr sz="1463"/>
          </a:p>
        </p:txBody>
      </p:sp>
      <p:sp>
        <p:nvSpPr>
          <p:cNvPr id="8" name="TextBox 7">
            <a:extLst>
              <a:ext uri="{FF2B5EF4-FFF2-40B4-BE49-F238E27FC236}">
                <a16:creationId xmlns:a16="http://schemas.microsoft.com/office/drawing/2014/main" id="{719F89EA-675F-9828-DBA6-CC3D81317481}"/>
              </a:ext>
            </a:extLst>
          </p:cNvPr>
          <p:cNvSpPr txBox="1"/>
          <p:nvPr/>
        </p:nvSpPr>
        <p:spPr>
          <a:xfrm>
            <a:off x="734696" y="2449331"/>
            <a:ext cx="607859" cy="267446"/>
          </a:xfrm>
          <a:prstGeom prst="rect">
            <a:avLst/>
          </a:prstGeom>
          <a:noFill/>
        </p:spPr>
        <p:txBody>
          <a:bodyPr wrap="none" rtlCol="0">
            <a:spAutoFit/>
          </a:bodyPr>
          <a:lstStyle/>
          <a:p>
            <a:r>
              <a:rPr lang="en-US" altLang="ko-KR" sz="1138" dirty="0">
                <a:solidFill>
                  <a:schemeClr val="bg1"/>
                </a:solidFill>
              </a:rPr>
              <a:t>Part 4. </a:t>
            </a:r>
            <a:endParaRPr lang="ko-KR" altLang="en-US" sz="1138" dirty="0">
              <a:solidFill>
                <a:schemeClr val="bg1"/>
              </a:solidFill>
            </a:endParaRPr>
          </a:p>
        </p:txBody>
      </p:sp>
      <p:sp>
        <p:nvSpPr>
          <p:cNvPr id="4" name="TextBox 3">
            <a:extLst>
              <a:ext uri="{FF2B5EF4-FFF2-40B4-BE49-F238E27FC236}">
                <a16:creationId xmlns:a16="http://schemas.microsoft.com/office/drawing/2014/main" id="{FF2D543E-AB07-9285-07F9-BFA110072D6C}"/>
              </a:ext>
            </a:extLst>
          </p:cNvPr>
          <p:cNvSpPr txBox="1"/>
          <p:nvPr/>
        </p:nvSpPr>
        <p:spPr>
          <a:xfrm>
            <a:off x="734694" y="3901237"/>
            <a:ext cx="3039376" cy="461665"/>
          </a:xfrm>
          <a:prstGeom prst="rect">
            <a:avLst/>
          </a:prstGeom>
          <a:noFill/>
        </p:spPr>
        <p:txBody>
          <a:bodyPr wrap="square" rtlCol="0">
            <a:spAutoFit/>
          </a:bodyPr>
          <a:lstStyle/>
          <a:p>
            <a:pPr marL="171450" indent="-171450">
              <a:buFontTx/>
              <a:buChar char="-"/>
            </a:pPr>
            <a:r>
              <a:rPr kumimoji="1" lang="ko-KR" altLang="en-US" sz="1200" dirty="0">
                <a:solidFill>
                  <a:schemeClr val="bg1"/>
                </a:solidFill>
                <a:latin typeface="Apple SD Gothic Neo" panose="02000300000000000000" pitchFamily="2" charset="-127"/>
                <a:ea typeface="Apple SD Gothic Neo" panose="02000300000000000000" pitchFamily="2" charset="-127"/>
              </a:rPr>
              <a:t>개발후기 및 느낀 점</a:t>
            </a:r>
            <a:endParaRPr kumimoji="1" lang="en-US" altLang="ko-KR" sz="1200" dirty="0">
              <a:solidFill>
                <a:schemeClr val="bg1"/>
              </a:solidFill>
              <a:latin typeface="Apple SD Gothic Neo" panose="02000300000000000000" pitchFamily="2" charset="-127"/>
              <a:ea typeface="Apple SD Gothic Neo" panose="02000300000000000000" pitchFamily="2" charset="-127"/>
            </a:endParaRPr>
          </a:p>
          <a:p>
            <a:pPr marL="171450" indent="-171450">
              <a:buFontTx/>
              <a:buChar char="-"/>
            </a:pPr>
            <a:r>
              <a:rPr kumimoji="1" lang="ko-KR" altLang="en-US" sz="1200" dirty="0">
                <a:solidFill>
                  <a:schemeClr val="bg1"/>
                </a:solidFill>
                <a:latin typeface="Apple SD Gothic Neo" panose="02000300000000000000" pitchFamily="2" charset="-127"/>
                <a:ea typeface="Apple SD Gothic Neo" panose="02000300000000000000" pitchFamily="2" charset="-127"/>
              </a:rPr>
              <a:t>참고문헌</a:t>
            </a:r>
            <a:endParaRPr kumimoji="1" lang="en-US" altLang="ko-KR" sz="1200" dirty="0">
              <a:solidFill>
                <a:schemeClr val="bg1"/>
              </a:solidFill>
              <a:latin typeface="Apple SD Gothic Neo" panose="02000300000000000000" pitchFamily="2" charset="-127"/>
              <a:ea typeface="Apple SD Gothic Neo" panose="02000300000000000000" pitchFamily="2" charset="-127"/>
            </a:endParaRPr>
          </a:p>
        </p:txBody>
      </p:sp>
      <p:sp>
        <p:nvSpPr>
          <p:cNvPr id="2" name="직사각형 1">
            <a:extLst>
              <a:ext uri="{FF2B5EF4-FFF2-40B4-BE49-F238E27FC236}">
                <a16:creationId xmlns:a16="http://schemas.microsoft.com/office/drawing/2014/main" id="{D06B621B-66E8-86C6-A72A-120D720EC2E9}"/>
              </a:ext>
            </a:extLst>
          </p:cNvPr>
          <p:cNvSpPr/>
          <p:nvPr/>
        </p:nvSpPr>
        <p:spPr>
          <a:xfrm>
            <a:off x="4953000" y="0"/>
            <a:ext cx="4953000" cy="6858000"/>
          </a:xfrm>
          <a:prstGeom prst="rect">
            <a:avLst/>
          </a:prstGeom>
          <a:solidFill>
            <a:schemeClr val="tx1">
              <a:lumMod val="95000"/>
              <a:lumOff val="5000"/>
              <a:alpha val="444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Tree>
    <p:extLst>
      <p:ext uri="{BB962C8B-B14F-4D97-AF65-F5344CB8AC3E}">
        <p14:creationId xmlns:p14="http://schemas.microsoft.com/office/powerpoint/2010/main" val="231858944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5" name="TextBox 3">
            <a:extLst>
              <a:ext uri="{FF2B5EF4-FFF2-40B4-BE49-F238E27FC236}">
                <a16:creationId xmlns:a16="http://schemas.microsoft.com/office/drawing/2014/main" id="{164B1B83-AC66-66DE-92B0-A8AD413D8D4D}"/>
              </a:ext>
            </a:extLst>
          </p:cNvPr>
          <p:cNvSpPr txBox="1"/>
          <p:nvPr/>
        </p:nvSpPr>
        <p:spPr>
          <a:xfrm>
            <a:off x="207630" y="206684"/>
            <a:ext cx="482054"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a:t>
            </a:r>
            <a:r>
              <a:rPr lang="en-US" altLang="ko-KR" sz="1200" dirty="0"/>
              <a:t>4.</a:t>
            </a:r>
            <a:r>
              <a:rPr sz="1200" dirty="0"/>
              <a:t> </a:t>
            </a:r>
          </a:p>
        </p:txBody>
      </p:sp>
      <p:sp>
        <p:nvSpPr>
          <p:cNvPr id="16" name="TextBox 15">
            <a:extLst>
              <a:ext uri="{FF2B5EF4-FFF2-40B4-BE49-F238E27FC236}">
                <a16:creationId xmlns:a16="http://schemas.microsoft.com/office/drawing/2014/main" id="{A0A4120F-CD8D-6CB4-F305-564B164D16B2}"/>
              </a:ext>
            </a:extLst>
          </p:cNvPr>
          <p:cNvSpPr txBox="1"/>
          <p:nvPr/>
        </p:nvSpPr>
        <p:spPr>
          <a:xfrm>
            <a:off x="774190" y="187008"/>
            <a:ext cx="3466506"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개발 후기 및 느낀 점</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sp>
        <p:nvSpPr>
          <p:cNvPr id="17" name="TextBox 16">
            <a:extLst>
              <a:ext uri="{FF2B5EF4-FFF2-40B4-BE49-F238E27FC236}">
                <a16:creationId xmlns:a16="http://schemas.microsoft.com/office/drawing/2014/main" id="{29D67ECB-05D7-AB3B-AFE2-1F08168092F6}"/>
              </a:ext>
            </a:extLst>
          </p:cNvPr>
          <p:cNvSpPr txBox="1"/>
          <p:nvPr/>
        </p:nvSpPr>
        <p:spPr>
          <a:xfrm>
            <a:off x="320727" y="1640725"/>
            <a:ext cx="1327203"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a:t>
            </a:r>
            <a:r>
              <a:rPr kumimoji="1" lang="ko-KR" altLang="en-US" sz="1463" b="1" dirty="0" err="1">
                <a:latin typeface="Apple SD Gothic Neo" panose="02000300000000000000" pitchFamily="2" charset="-127"/>
                <a:ea typeface="Apple SD Gothic Neo" panose="02000300000000000000" pitchFamily="2" charset="-127"/>
              </a:rPr>
              <a:t>고유정</a:t>
            </a:r>
            <a:endParaRPr kumimoji="1" lang="ko-KR" altLang="en-US" sz="1463" b="1" dirty="0">
              <a:latin typeface="Apple SD Gothic Neo" panose="02000300000000000000" pitchFamily="2" charset="-127"/>
              <a:ea typeface="Apple SD Gothic Neo" panose="02000300000000000000" pitchFamily="2" charset="-127"/>
            </a:endParaRPr>
          </a:p>
        </p:txBody>
      </p:sp>
      <p:sp>
        <p:nvSpPr>
          <p:cNvPr id="18" name="TextBox 17">
            <a:extLst>
              <a:ext uri="{FF2B5EF4-FFF2-40B4-BE49-F238E27FC236}">
                <a16:creationId xmlns:a16="http://schemas.microsoft.com/office/drawing/2014/main" id="{41F7B51A-3ED4-1592-5F89-EDC65AE6C662}"/>
              </a:ext>
            </a:extLst>
          </p:cNvPr>
          <p:cNvSpPr txBox="1"/>
          <p:nvPr/>
        </p:nvSpPr>
        <p:spPr>
          <a:xfrm>
            <a:off x="320727" y="3641887"/>
            <a:ext cx="1327203"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a:t>
            </a:r>
            <a:r>
              <a:rPr kumimoji="1" lang="ko-KR" altLang="en-US" sz="1463" b="1" dirty="0" err="1">
                <a:latin typeface="Apple SD Gothic Neo" panose="02000300000000000000" pitchFamily="2" charset="-127"/>
                <a:ea typeface="Apple SD Gothic Neo" panose="02000300000000000000" pitchFamily="2" charset="-127"/>
              </a:rPr>
              <a:t>문영롱</a:t>
            </a:r>
            <a:endParaRPr kumimoji="1" lang="ko-KR" altLang="en-US" sz="1463" b="1" dirty="0">
              <a:latin typeface="Apple SD Gothic Neo" panose="02000300000000000000" pitchFamily="2" charset="-127"/>
              <a:ea typeface="Apple SD Gothic Neo" panose="02000300000000000000" pitchFamily="2" charset="-127"/>
            </a:endParaRPr>
          </a:p>
        </p:txBody>
      </p:sp>
      <p:sp>
        <p:nvSpPr>
          <p:cNvPr id="30" name="직사각형 29">
            <a:extLst>
              <a:ext uri="{FF2B5EF4-FFF2-40B4-BE49-F238E27FC236}">
                <a16:creationId xmlns:a16="http://schemas.microsoft.com/office/drawing/2014/main" id="{727C04C6-3287-800D-84C7-ACFAA24C1FB9}"/>
              </a:ext>
            </a:extLst>
          </p:cNvPr>
          <p:cNvSpPr/>
          <p:nvPr/>
        </p:nvSpPr>
        <p:spPr>
          <a:xfrm>
            <a:off x="522515" y="3959346"/>
            <a:ext cx="9062759" cy="1446550"/>
          </a:xfrm>
          <a:prstGeom prst="rect">
            <a:avLst/>
          </a:prstGeom>
        </p:spPr>
        <p:txBody>
          <a:bodyPr wrap="square">
            <a:spAutoFit/>
          </a:bodyPr>
          <a:lstStyle/>
          <a:p>
            <a:r>
              <a:rPr lang="ko-KR" altLang="en-US" sz="1100" dirty="0">
                <a:latin typeface="Apple SD Gothic Neo" panose="02000300000000000000" pitchFamily="2" charset="-127"/>
                <a:ea typeface="Apple SD Gothic Neo" panose="02000300000000000000" pitchFamily="2" charset="-127"/>
              </a:rPr>
              <a:t>프로젝트 주제 선정부터 실제 데이터를 수집하면서 조원들과 상의하면서 주제를 구체화시켜가는 과정에서 프로젝트라는 것이 크게 느껴졌습니다</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노인인구분포와 정신의료건강서비스의 접근성의 관계에 대해 분석하여 실제 노령인구를 위한 정신보건서비스의 화대를 주장하고 싶었으나</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분석 결과 필요한 데이터가 부족하여 진행하지 못한 것이 아쉬웠습니다</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그러나 주제를 다시 논의하는 과정에서 미처 생각하지 못한 부분에 대해 다른 조원들의 의견을 토대로 발전시킬 수 있다는 점이 좋았고</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이후 데이터 시각화를 해가는 과정에서 오류를 같이 상의하고 수정해나간 것에서 크게 성장하게 되었습니다</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각자 주된 영역을 맡아 작업을 진행하였는데</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다른 팀원들이 작성한 내용을 부분적으로 이해하면서 코드를 발전시켜 나가긴 했으나 완전히 이해하지 못한 부분도 남아있어 그 부분이 조금 아쉽습니다</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시간의 제약으로 인해 </a:t>
            </a:r>
            <a:r>
              <a:rPr lang="en-US" altLang="ko-KR" sz="1100" dirty="0">
                <a:latin typeface="Apple SD Gothic Neo" panose="02000300000000000000" pitchFamily="2" charset="-127"/>
                <a:ea typeface="Apple SD Gothic Neo" panose="02000300000000000000" pitchFamily="2" charset="-127"/>
              </a:rPr>
              <a:t>ajax</a:t>
            </a:r>
            <a:r>
              <a:rPr lang="ko-KR" altLang="en-US" sz="1100" dirty="0">
                <a:latin typeface="Apple SD Gothic Neo" panose="02000300000000000000" pitchFamily="2" charset="-127"/>
                <a:ea typeface="Apple SD Gothic Neo" panose="02000300000000000000" pitchFamily="2" charset="-127"/>
              </a:rPr>
              <a:t>로의 전환이 되지 못한 부분과 스타일 등은 추후에 더 채워 넣어 발전시켜보고 싶습니다</a:t>
            </a:r>
            <a:r>
              <a:rPr lang="en-US" altLang="ko-KR" sz="1100" dirty="0">
                <a:latin typeface="Apple SD Gothic Neo" panose="02000300000000000000" pitchFamily="2" charset="-127"/>
                <a:ea typeface="Apple SD Gothic Neo" panose="02000300000000000000" pitchFamily="2" charset="-127"/>
              </a:rPr>
              <a:t>.</a:t>
            </a:r>
          </a:p>
          <a:p>
            <a:r>
              <a:rPr lang="ko-KR" altLang="en-US" sz="1100" dirty="0">
                <a:latin typeface="Apple SD Gothic Neo" panose="02000300000000000000" pitchFamily="2" charset="-127"/>
                <a:ea typeface="Apple SD Gothic Neo" panose="02000300000000000000" pitchFamily="2" charset="-127"/>
              </a:rPr>
              <a:t>프로젝트 기간 동안 오프라인 회의 참석 뿐만 아니라 여러 요청사항을 열심히 수행해주신 팀원들에게 감사드리며</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이번 시각화 프로젝트에서 직접 찾아보고 논리적인 프로세스를 생각하면서 더 많이 성장하게 되었습니다</a:t>
            </a:r>
            <a:r>
              <a:rPr lang="en-US" altLang="ko-KR" sz="1100" dirty="0">
                <a:latin typeface="Apple SD Gothic Neo" panose="02000300000000000000" pitchFamily="2" charset="-127"/>
                <a:ea typeface="Apple SD Gothic Neo" panose="02000300000000000000" pitchFamily="2" charset="-127"/>
              </a:rPr>
              <a:t>.</a:t>
            </a:r>
          </a:p>
        </p:txBody>
      </p:sp>
      <p:sp>
        <p:nvSpPr>
          <p:cNvPr id="5" name="직사각형 4">
            <a:extLst>
              <a:ext uri="{FF2B5EF4-FFF2-40B4-BE49-F238E27FC236}">
                <a16:creationId xmlns:a16="http://schemas.microsoft.com/office/drawing/2014/main" id="{12BEEE2A-2494-C421-CD29-FE79A1C6CB7A}"/>
              </a:ext>
            </a:extLst>
          </p:cNvPr>
          <p:cNvSpPr/>
          <p:nvPr/>
        </p:nvSpPr>
        <p:spPr>
          <a:xfrm>
            <a:off x="522516" y="1974672"/>
            <a:ext cx="8860970" cy="1277273"/>
          </a:xfrm>
          <a:prstGeom prst="rect">
            <a:avLst/>
          </a:prstGeom>
        </p:spPr>
        <p:txBody>
          <a:bodyPr wrap="square">
            <a:spAutoFit/>
          </a:bodyPr>
          <a:lstStyle/>
          <a:p>
            <a:r>
              <a:rPr lang="ko-KR" altLang="en-US" sz="1100" dirty="0">
                <a:solidFill>
                  <a:srgbClr val="1D1C1D"/>
                </a:solidFill>
                <a:latin typeface="Apple SD Gothic Neo" panose="02000300000000000000" pitchFamily="2" charset="-127"/>
                <a:ea typeface="Apple SD Gothic Neo" panose="02000300000000000000" pitchFamily="2" charset="-127"/>
              </a:rPr>
              <a:t>처음 기획안을 작성할 때  </a:t>
            </a:r>
            <a:r>
              <a:rPr lang="ko-KR" altLang="en-US" sz="1100" dirty="0" err="1">
                <a:solidFill>
                  <a:srgbClr val="1D1C1D"/>
                </a:solidFill>
                <a:latin typeface="Apple SD Gothic Neo" panose="02000300000000000000" pitchFamily="2" charset="-127"/>
                <a:ea typeface="Apple SD Gothic Neo" panose="02000300000000000000" pitchFamily="2" charset="-127"/>
              </a:rPr>
              <a:t>대도심</a:t>
            </a:r>
            <a:r>
              <a:rPr lang="ko-KR" altLang="en-US" sz="1100" dirty="0">
                <a:solidFill>
                  <a:srgbClr val="1D1C1D"/>
                </a:solidFill>
                <a:latin typeface="Apple SD Gothic Neo" panose="02000300000000000000" pitchFamily="2" charset="-127"/>
                <a:ea typeface="Apple SD Gothic Neo" panose="02000300000000000000" pitchFamily="2" charset="-127"/>
              </a:rPr>
              <a:t> 의료자원 편중으로 인해 지방  자치단체의 의료 자원이 상시 부족한 상황과 고령화로 인한 질병관리의 중요성 커지는 상황에서 노인 정신질환에 대해 포커스를 맞추고 싶었습니다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하지만 데이터를 분석하는 과정에서 지방 자치단체와 대도심의 의료자원 격차와 정신질환 발생의 연관성을 구하는 과정에서 분석에 필요한 데이터가 부족해서 서비스만 구현하게 된 것이 아쉬웠습니다</a:t>
            </a:r>
            <a:r>
              <a:rPr lang="en-US" altLang="ko-KR" sz="1100" dirty="0">
                <a:solidFill>
                  <a:srgbClr val="1D1C1D"/>
                </a:solidFill>
                <a:latin typeface="Apple SD Gothic Neo" panose="02000300000000000000" pitchFamily="2" charset="-127"/>
                <a:ea typeface="Apple SD Gothic Neo" panose="02000300000000000000" pitchFamily="2" charset="-127"/>
              </a:rPr>
              <a:t>.</a:t>
            </a:r>
            <a:r>
              <a:rPr lang="ko-KR" altLang="en-US" sz="1100" dirty="0">
                <a:solidFill>
                  <a:srgbClr val="1D1C1D"/>
                </a:solidFill>
                <a:latin typeface="Apple SD Gothic Neo" panose="02000300000000000000" pitchFamily="2" charset="-127"/>
                <a:ea typeface="Apple SD Gothic Neo" panose="02000300000000000000" pitchFamily="2" charset="-127"/>
              </a:rPr>
              <a:t>부족한 상황에서 </a:t>
            </a:r>
            <a:r>
              <a:rPr lang="ko-KR" altLang="en-US" sz="1100" dirty="0" err="1">
                <a:solidFill>
                  <a:srgbClr val="1D1C1D"/>
                </a:solidFill>
                <a:latin typeface="Apple SD Gothic Neo" panose="02000300000000000000" pitchFamily="2" charset="-127"/>
                <a:ea typeface="Apple SD Gothic Neo" panose="02000300000000000000" pitchFamily="2" charset="-127"/>
              </a:rPr>
              <a:t>팀원들이랑</a:t>
            </a:r>
            <a:r>
              <a:rPr lang="ko-KR" altLang="en-US" sz="1100" dirty="0">
                <a:solidFill>
                  <a:srgbClr val="1D1C1D"/>
                </a:solidFill>
                <a:latin typeface="Apple SD Gothic Neo" panose="02000300000000000000" pitchFamily="2" charset="-127"/>
                <a:ea typeface="Apple SD Gothic Neo" panose="02000300000000000000" pitchFamily="2" charset="-127"/>
              </a:rPr>
              <a:t> 지금 할 수 있는 일에 집중하여 완성한 것을 통해 협업의 중요성을 알게 된 시간이었습니다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또한 좋은 결과물을 위해서는 다양한 레퍼런스를 통해 좀 더 넓은 시각을 가지고  주제를 </a:t>
            </a:r>
            <a:r>
              <a:rPr lang="ko-KR" altLang="en-US" sz="1100" dirty="0" err="1">
                <a:solidFill>
                  <a:srgbClr val="1D1C1D"/>
                </a:solidFill>
                <a:latin typeface="Apple SD Gothic Neo" panose="02000300000000000000" pitchFamily="2" charset="-127"/>
                <a:ea typeface="Apple SD Gothic Neo" panose="02000300000000000000" pitchFamily="2" charset="-127"/>
              </a:rPr>
              <a:t>선정해야겠다고</a:t>
            </a:r>
            <a:r>
              <a:rPr lang="ko-KR" altLang="en-US" sz="1100" dirty="0">
                <a:solidFill>
                  <a:srgbClr val="1D1C1D"/>
                </a:solidFill>
                <a:latin typeface="Apple SD Gothic Neo" panose="02000300000000000000" pitchFamily="2" charset="-127"/>
                <a:ea typeface="Apple SD Gothic Neo" panose="02000300000000000000" pitchFamily="2" charset="-127"/>
              </a:rPr>
              <a:t> 생각했습니다</a:t>
            </a:r>
            <a:r>
              <a:rPr lang="en-US" altLang="ko-KR" sz="1100" dirty="0">
                <a:solidFill>
                  <a:srgbClr val="1D1C1D"/>
                </a:solidFill>
                <a:latin typeface="Apple SD Gothic Neo" panose="02000300000000000000" pitchFamily="2" charset="-127"/>
                <a:ea typeface="Apple SD Gothic Neo" panose="02000300000000000000" pitchFamily="2" charset="-127"/>
              </a:rPr>
              <a:t>.</a:t>
            </a:r>
            <a:r>
              <a:rPr lang="ko-KR" altLang="en-US"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err="1">
                <a:solidFill>
                  <a:srgbClr val="1D1C1D"/>
                </a:solidFill>
                <a:latin typeface="Apple SD Gothic Neo" panose="02000300000000000000" pitchFamily="2" charset="-127"/>
                <a:ea typeface="Apple SD Gothic Neo" panose="02000300000000000000" pitchFamily="2" charset="-127"/>
              </a:rPr>
              <a:t>팀원들과의</a:t>
            </a:r>
            <a:r>
              <a:rPr lang="ko-KR" altLang="en-US" sz="1100" dirty="0">
                <a:solidFill>
                  <a:srgbClr val="1D1C1D"/>
                </a:solidFill>
                <a:latin typeface="Apple SD Gothic Neo" panose="02000300000000000000" pitchFamily="2" charset="-127"/>
                <a:ea typeface="Apple SD Gothic Neo" panose="02000300000000000000" pitchFamily="2" charset="-127"/>
              </a:rPr>
              <a:t> 협업과정에서 많은 대화가 오고 갔지만</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프로젝트가 끝난 뒤 생각해보면 좀 더 소통을 하였으면 좋았을  것을 느꼈습니다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이번 프로젝트는 각자 기술적이 부분이 부족하여 주제 선정보다는 먼저 데이터를 가지고 오는데 초점이 치중되었습니다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이번 주제 선정의 경우 여건상 성급하게 정해졌지만 이후 프로젝트를 진행하게 되면 주제 선정에 많은 시간이 필요하다고 배운 프로젝트였습니다</a:t>
            </a:r>
            <a:r>
              <a:rPr lang="en-US" altLang="ko-KR" sz="1100" dirty="0">
                <a:solidFill>
                  <a:srgbClr val="1D1C1D"/>
                </a:solidFill>
                <a:latin typeface="Apple SD Gothic Neo" panose="02000300000000000000" pitchFamily="2" charset="-127"/>
                <a:ea typeface="Apple SD Gothic Neo" panose="02000300000000000000" pitchFamily="2" charset="-127"/>
              </a:rPr>
              <a:t>.</a:t>
            </a:r>
            <a:endParaRPr lang="ko-KR" altLang="en-US" sz="1100" dirty="0">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87450082"/>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확대이미지">
            <a:extLst>
              <a:ext uri="{FF2B5EF4-FFF2-40B4-BE49-F238E27FC236}">
                <a16:creationId xmlns:a16="http://schemas.microsoft.com/office/drawing/2014/main" id="{FBF2C83E-F94C-5F57-6B5F-0163104FF1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3644347" y="0"/>
            <a:ext cx="6261653" cy="6858000"/>
          </a:xfrm>
          <a:prstGeom prst="rect">
            <a:avLst/>
          </a:prstGeom>
          <a:extLst>
            <a:ext uri="{909E8E84-426E-40DD-AFC4-6F175D3DCCD1}">
              <a14:hiddenFill xmlns:a14="http://schemas.microsoft.com/office/drawing/2010/main">
                <a:solidFill>
                  <a:srgbClr val="FFFFFF"/>
                </a:solidFill>
              </a14:hiddenFill>
            </a:ext>
          </a:extLst>
        </p:spPr>
      </p:pic>
      <p:sp>
        <p:nvSpPr>
          <p:cNvPr id="133" name="직사각형 6"/>
          <p:cNvSpPr/>
          <p:nvPr/>
        </p:nvSpPr>
        <p:spPr>
          <a:xfrm>
            <a:off x="0" y="0"/>
            <a:ext cx="4953000" cy="6858000"/>
          </a:xfrm>
          <a:prstGeom prst="rect">
            <a:avLst/>
          </a:prstGeom>
          <a:solidFill>
            <a:srgbClr val="1D3756"/>
          </a:solidFill>
          <a:ln w="12700">
            <a:noFill/>
            <a:miter/>
          </a:ln>
        </p:spPr>
        <p:txBody>
          <a:bodyPr lIns="37147" rIns="37147" anchor="ctr"/>
          <a:lstStyle/>
          <a:p>
            <a:pPr algn="ctr">
              <a:defRPr>
                <a:solidFill>
                  <a:srgbClr val="FFFFFF"/>
                </a:solidFill>
              </a:defRPr>
            </a:pPr>
            <a:endParaRPr sz="1463" dirty="0"/>
          </a:p>
        </p:txBody>
      </p:sp>
      <p:sp>
        <p:nvSpPr>
          <p:cNvPr id="134" name="TextBox 8"/>
          <p:cNvSpPr txBox="1"/>
          <p:nvPr/>
        </p:nvSpPr>
        <p:spPr>
          <a:xfrm>
            <a:off x="1588134" y="2954104"/>
            <a:ext cx="1923282"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spAutoFit/>
          </a:bodyPr>
          <a:lstStyle>
            <a:lvl1pPr>
              <a:defRPr sz="3600" spc="-300">
                <a:solidFill>
                  <a:srgbClr val="FFFFFF"/>
                </a:solidFill>
              </a:defRPr>
            </a:lvl1pPr>
          </a:lstStyle>
          <a:p>
            <a:pPr algn="ctr"/>
            <a:r>
              <a:rPr lang="ko-KR" altLang="en-US" sz="2600" dirty="0"/>
              <a:t>프로젝트 개요</a:t>
            </a:r>
            <a:endParaRPr sz="2600" dirty="0"/>
          </a:p>
        </p:txBody>
      </p:sp>
      <p:sp>
        <p:nvSpPr>
          <p:cNvPr id="136" name="직선 연결선 11"/>
          <p:cNvSpPr/>
          <p:nvPr/>
        </p:nvSpPr>
        <p:spPr>
          <a:xfrm>
            <a:off x="734694" y="2699400"/>
            <a:ext cx="3630162" cy="1"/>
          </a:xfrm>
          <a:prstGeom prst="line">
            <a:avLst/>
          </a:prstGeom>
          <a:ln w="6350">
            <a:solidFill>
              <a:srgbClr val="FFFFFF"/>
            </a:solidFill>
            <a:miter/>
          </a:ln>
        </p:spPr>
        <p:txBody>
          <a:bodyPr lIns="37147" rIns="37147"/>
          <a:lstStyle/>
          <a:p>
            <a:endParaRPr sz="1463"/>
          </a:p>
        </p:txBody>
      </p:sp>
      <p:sp>
        <p:nvSpPr>
          <p:cNvPr id="137" name="직선 연결선 12"/>
          <p:cNvSpPr/>
          <p:nvPr/>
        </p:nvSpPr>
        <p:spPr>
          <a:xfrm>
            <a:off x="734694" y="3665235"/>
            <a:ext cx="3630162" cy="1"/>
          </a:xfrm>
          <a:prstGeom prst="line">
            <a:avLst/>
          </a:prstGeom>
          <a:ln w="6350">
            <a:solidFill>
              <a:srgbClr val="FFFFFF"/>
            </a:solidFill>
            <a:miter/>
          </a:ln>
        </p:spPr>
        <p:txBody>
          <a:bodyPr lIns="37147" rIns="37147"/>
          <a:lstStyle/>
          <a:p>
            <a:endParaRPr sz="1463"/>
          </a:p>
        </p:txBody>
      </p:sp>
      <p:sp>
        <p:nvSpPr>
          <p:cNvPr id="8" name="TextBox 7">
            <a:extLst>
              <a:ext uri="{FF2B5EF4-FFF2-40B4-BE49-F238E27FC236}">
                <a16:creationId xmlns:a16="http://schemas.microsoft.com/office/drawing/2014/main" id="{719F89EA-675F-9828-DBA6-CC3D81317481}"/>
              </a:ext>
            </a:extLst>
          </p:cNvPr>
          <p:cNvSpPr txBox="1"/>
          <p:nvPr/>
        </p:nvSpPr>
        <p:spPr>
          <a:xfrm>
            <a:off x="734696" y="2449331"/>
            <a:ext cx="659155" cy="267446"/>
          </a:xfrm>
          <a:prstGeom prst="rect">
            <a:avLst/>
          </a:prstGeom>
          <a:noFill/>
        </p:spPr>
        <p:txBody>
          <a:bodyPr wrap="none" rtlCol="0">
            <a:spAutoFit/>
          </a:bodyPr>
          <a:lstStyle/>
          <a:p>
            <a:r>
              <a:rPr lang="en-US" altLang="ko-KR" sz="1138" dirty="0">
                <a:solidFill>
                  <a:schemeClr val="bg1"/>
                </a:solidFill>
              </a:rPr>
              <a:t>Part 1. </a:t>
            </a:r>
            <a:endParaRPr lang="ko-KR" altLang="en-US" sz="1138" dirty="0">
              <a:solidFill>
                <a:schemeClr val="bg1"/>
              </a:solidFill>
            </a:endParaRPr>
          </a:p>
        </p:txBody>
      </p:sp>
      <p:sp>
        <p:nvSpPr>
          <p:cNvPr id="4" name="TextBox 3">
            <a:extLst>
              <a:ext uri="{FF2B5EF4-FFF2-40B4-BE49-F238E27FC236}">
                <a16:creationId xmlns:a16="http://schemas.microsoft.com/office/drawing/2014/main" id="{FF2D543E-AB07-9285-07F9-BFA110072D6C}"/>
              </a:ext>
            </a:extLst>
          </p:cNvPr>
          <p:cNvSpPr txBox="1"/>
          <p:nvPr/>
        </p:nvSpPr>
        <p:spPr>
          <a:xfrm>
            <a:off x="734694" y="3901237"/>
            <a:ext cx="3039376" cy="692497"/>
          </a:xfrm>
          <a:prstGeom prst="rect">
            <a:avLst/>
          </a:prstGeom>
          <a:noFill/>
        </p:spPr>
        <p:txBody>
          <a:bodyPr wrap="square" rtlCol="0">
            <a:spAutoFit/>
          </a:bodyPr>
          <a:lstStyle/>
          <a:p>
            <a:pPr marL="232172" indent="-232172">
              <a:buFontTx/>
              <a:buChar char="-"/>
            </a:pPr>
            <a:r>
              <a:rPr kumimoji="1" lang="ko-KR" altLang="en-US" sz="1300" dirty="0">
                <a:solidFill>
                  <a:schemeClr val="bg1"/>
                </a:solidFill>
                <a:latin typeface="Apple SD Gothic Neo" panose="02000300000000000000" pitchFamily="2" charset="-127"/>
                <a:ea typeface="Apple SD Gothic Neo" panose="02000300000000000000" pitchFamily="2" charset="-127"/>
              </a:rPr>
              <a:t>프로젝트 배경 </a:t>
            </a:r>
            <a:endParaRPr kumimoji="1" lang="en-US" altLang="ko-KR" sz="1300" dirty="0">
              <a:solidFill>
                <a:schemeClr val="bg1"/>
              </a:solidFill>
              <a:latin typeface="Apple SD Gothic Neo" panose="02000300000000000000" pitchFamily="2" charset="-127"/>
              <a:ea typeface="Apple SD Gothic Neo" panose="02000300000000000000" pitchFamily="2" charset="-127"/>
            </a:endParaRPr>
          </a:p>
          <a:p>
            <a:pPr marL="232172" indent="-232172">
              <a:buFontTx/>
              <a:buChar char="-"/>
            </a:pPr>
            <a:r>
              <a:rPr kumimoji="1" lang="ko-KR" altLang="en-US" sz="1300" dirty="0">
                <a:solidFill>
                  <a:schemeClr val="bg1"/>
                </a:solidFill>
                <a:latin typeface="Apple SD Gothic Neo" panose="02000300000000000000" pitchFamily="2" charset="-127"/>
                <a:ea typeface="Apple SD Gothic Neo" panose="02000300000000000000" pitchFamily="2" charset="-127"/>
              </a:rPr>
              <a:t>서비스 구상 및 차별성</a:t>
            </a:r>
            <a:endParaRPr kumimoji="1" lang="en-US" altLang="ko-KR" sz="1300" dirty="0">
              <a:solidFill>
                <a:schemeClr val="bg1"/>
              </a:solidFill>
              <a:latin typeface="Apple SD Gothic Neo" panose="02000300000000000000" pitchFamily="2" charset="-127"/>
              <a:ea typeface="Apple SD Gothic Neo" panose="02000300000000000000" pitchFamily="2" charset="-127"/>
            </a:endParaRPr>
          </a:p>
          <a:p>
            <a:pPr marL="232172" indent="-232172">
              <a:buFontTx/>
              <a:buChar char="-"/>
            </a:pPr>
            <a:r>
              <a:rPr kumimoji="1" lang="ko-KR" altLang="en-US" sz="1300" dirty="0">
                <a:solidFill>
                  <a:schemeClr val="bg1"/>
                </a:solidFill>
                <a:latin typeface="Apple SD Gothic Neo" panose="02000300000000000000" pitchFamily="2" charset="-127"/>
                <a:ea typeface="Apple SD Gothic Neo" panose="02000300000000000000" pitchFamily="2" charset="-127"/>
              </a:rPr>
              <a:t>구성원 및 역할</a:t>
            </a:r>
            <a:endParaRPr kumimoji="1" lang="en-US" altLang="ko-KR" sz="1300" dirty="0">
              <a:solidFill>
                <a:schemeClr val="bg1"/>
              </a:solidFill>
              <a:latin typeface="Apple SD Gothic Neo" panose="02000300000000000000" pitchFamily="2" charset="-127"/>
              <a:ea typeface="Apple SD Gothic Neo" panose="02000300000000000000" pitchFamily="2" charset="-127"/>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5" name="TextBox 3">
            <a:extLst>
              <a:ext uri="{FF2B5EF4-FFF2-40B4-BE49-F238E27FC236}">
                <a16:creationId xmlns:a16="http://schemas.microsoft.com/office/drawing/2014/main" id="{164B1B83-AC66-66DE-92B0-A8AD413D8D4D}"/>
              </a:ext>
            </a:extLst>
          </p:cNvPr>
          <p:cNvSpPr txBox="1"/>
          <p:nvPr/>
        </p:nvSpPr>
        <p:spPr>
          <a:xfrm>
            <a:off x="207630" y="206684"/>
            <a:ext cx="48205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147" rIns="37147" anchor="ctr">
            <a:spAutoFit/>
          </a:bodyPr>
          <a:lstStyle>
            <a:lvl1pPr>
              <a:defRPr sz="1400">
                <a:solidFill>
                  <a:srgbClr val="FFFFFF"/>
                </a:solidFill>
              </a:defRPr>
            </a:lvl1pPr>
          </a:lstStyle>
          <a:p>
            <a:r>
              <a:rPr sz="1200" dirty="0"/>
              <a:t>Part</a:t>
            </a:r>
            <a:r>
              <a:rPr lang="en-US" altLang="ko-KR" sz="1200" dirty="0"/>
              <a:t>4.</a:t>
            </a:r>
            <a:r>
              <a:rPr sz="1200" dirty="0"/>
              <a:t> </a:t>
            </a:r>
          </a:p>
        </p:txBody>
      </p:sp>
      <p:sp>
        <p:nvSpPr>
          <p:cNvPr id="16" name="TextBox 15">
            <a:extLst>
              <a:ext uri="{FF2B5EF4-FFF2-40B4-BE49-F238E27FC236}">
                <a16:creationId xmlns:a16="http://schemas.microsoft.com/office/drawing/2014/main" id="{A0A4120F-CD8D-6CB4-F305-564B164D16B2}"/>
              </a:ext>
            </a:extLst>
          </p:cNvPr>
          <p:cNvSpPr txBox="1"/>
          <p:nvPr/>
        </p:nvSpPr>
        <p:spPr>
          <a:xfrm>
            <a:off x="774190" y="187008"/>
            <a:ext cx="3466506"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개발 후기 및 느낀 점</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sp>
        <p:nvSpPr>
          <p:cNvPr id="19" name="TextBox 18">
            <a:extLst>
              <a:ext uri="{FF2B5EF4-FFF2-40B4-BE49-F238E27FC236}">
                <a16:creationId xmlns:a16="http://schemas.microsoft.com/office/drawing/2014/main" id="{472E8B59-EA65-B193-D581-22C74E789CF1}"/>
              </a:ext>
            </a:extLst>
          </p:cNvPr>
          <p:cNvSpPr txBox="1"/>
          <p:nvPr/>
        </p:nvSpPr>
        <p:spPr>
          <a:xfrm>
            <a:off x="320727" y="1233024"/>
            <a:ext cx="1327203"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송원혁</a:t>
            </a:r>
          </a:p>
        </p:txBody>
      </p:sp>
      <p:sp>
        <p:nvSpPr>
          <p:cNvPr id="20" name="TextBox 19">
            <a:extLst>
              <a:ext uri="{FF2B5EF4-FFF2-40B4-BE49-F238E27FC236}">
                <a16:creationId xmlns:a16="http://schemas.microsoft.com/office/drawing/2014/main" id="{052D62D8-7ADF-6AE3-1641-E51C8EBA413B}"/>
              </a:ext>
            </a:extLst>
          </p:cNvPr>
          <p:cNvSpPr txBox="1"/>
          <p:nvPr/>
        </p:nvSpPr>
        <p:spPr>
          <a:xfrm>
            <a:off x="320727" y="3478350"/>
            <a:ext cx="1327203"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a:t>
            </a:r>
            <a:r>
              <a:rPr kumimoji="1" lang="ko-KR" altLang="en-US" sz="1463" b="1" dirty="0" err="1">
                <a:latin typeface="Apple SD Gothic Neo" panose="02000300000000000000" pitchFamily="2" charset="-127"/>
                <a:ea typeface="Apple SD Gothic Neo" panose="02000300000000000000" pitchFamily="2" charset="-127"/>
              </a:rPr>
              <a:t>우성균</a:t>
            </a:r>
            <a:endParaRPr kumimoji="1" lang="ko-KR" altLang="en-US" sz="1463" b="1" dirty="0">
              <a:latin typeface="Apple SD Gothic Neo" panose="02000300000000000000" pitchFamily="2" charset="-127"/>
              <a:ea typeface="Apple SD Gothic Neo" panose="02000300000000000000" pitchFamily="2" charset="-127"/>
            </a:endParaRPr>
          </a:p>
        </p:txBody>
      </p:sp>
      <p:sp>
        <p:nvSpPr>
          <p:cNvPr id="29" name="TextBox 28">
            <a:extLst>
              <a:ext uri="{FF2B5EF4-FFF2-40B4-BE49-F238E27FC236}">
                <a16:creationId xmlns:a16="http://schemas.microsoft.com/office/drawing/2014/main" id="{FD63BF72-DFFF-C88F-AD1A-07F7790B9B4A}"/>
              </a:ext>
            </a:extLst>
          </p:cNvPr>
          <p:cNvSpPr txBox="1"/>
          <p:nvPr/>
        </p:nvSpPr>
        <p:spPr>
          <a:xfrm>
            <a:off x="320726" y="4554702"/>
            <a:ext cx="1327203"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이우주</a:t>
            </a:r>
          </a:p>
        </p:txBody>
      </p:sp>
      <p:sp>
        <p:nvSpPr>
          <p:cNvPr id="2" name="직사각형 1">
            <a:extLst>
              <a:ext uri="{FF2B5EF4-FFF2-40B4-BE49-F238E27FC236}">
                <a16:creationId xmlns:a16="http://schemas.microsoft.com/office/drawing/2014/main" id="{1251B22E-FF9E-85F1-BDFA-A5E2759310DF}"/>
              </a:ext>
            </a:extLst>
          </p:cNvPr>
          <p:cNvSpPr/>
          <p:nvPr/>
        </p:nvSpPr>
        <p:spPr>
          <a:xfrm>
            <a:off x="522515" y="4872161"/>
            <a:ext cx="9062759" cy="1446550"/>
          </a:xfrm>
          <a:prstGeom prst="rect">
            <a:avLst/>
          </a:prstGeom>
        </p:spPr>
        <p:txBody>
          <a:bodyPr wrap="square">
            <a:spAutoFit/>
          </a:bodyPr>
          <a:lstStyle/>
          <a:p>
            <a:r>
              <a:rPr lang="ko-KR" altLang="en-US" sz="1100" dirty="0">
                <a:latin typeface="Apple SD Gothic Neo" panose="02000300000000000000" pitchFamily="2" charset="-127"/>
                <a:ea typeface="Apple SD Gothic Neo" panose="02000300000000000000" pitchFamily="2" charset="-127"/>
              </a:rPr>
              <a:t>수업 진도를 나갈 때와는 전혀 다른 압박감과 긴장감이 있었지만, 편성되신 팀원분들이 너무 좋은 분들이셔서 정말 큰 행운이라고 생각했습니다. 강의때는 완벽히 이해했다고 생각하고 넘어간 것들인데 프로젝트 실전에서 </a:t>
            </a:r>
            <a:r>
              <a:rPr lang="ko-KR" altLang="en-US" sz="1100" dirty="0" err="1">
                <a:latin typeface="Apple SD Gothic Neo" panose="02000300000000000000" pitchFamily="2" charset="-127"/>
                <a:ea typeface="Apple SD Gothic Neo" panose="02000300000000000000" pitchFamily="2" charset="-127"/>
              </a:rPr>
              <a:t>써먹으려니</a:t>
            </a:r>
            <a:r>
              <a:rPr lang="ko-KR" altLang="en-US" sz="1100" dirty="0">
                <a:latin typeface="Apple SD Gothic Neo" panose="02000300000000000000" pitchFamily="2" charset="-127"/>
                <a:ea typeface="Apple SD Gothic Neo" panose="02000300000000000000" pitchFamily="2" charset="-127"/>
              </a:rPr>
              <a:t> 잘 안되고 막혀서 답답한 부분들도 많았고, 기존 강의에서 배웠던 내용을 스스로 응용하는 것도 까다로웠습니다. 개발 간 아쉬웠던 부분은 AJAX 비동기통신을 다루기엔 실력도, 시간도 촉박했다는 점입니다. 또한 데이터 분석 간 시행착오가 있어서 서비스를 제공하는 형식으로 개발방향성을 수정한 부분도 있습니다. 그렇지만 </a:t>
            </a:r>
            <a:r>
              <a:rPr lang="ko-KR" altLang="en-US" sz="1100" dirty="0" err="1">
                <a:latin typeface="Apple SD Gothic Neo" panose="02000300000000000000" pitchFamily="2" charset="-127"/>
                <a:ea typeface="Apple SD Gothic Neo" panose="02000300000000000000" pitchFamily="2" charset="-127"/>
              </a:rPr>
              <a:t>Django</a:t>
            </a:r>
            <a:r>
              <a:rPr lang="ko-KR" altLang="en-US" sz="1100" dirty="0">
                <a:latin typeface="Apple SD Gothic Neo" panose="02000300000000000000" pitchFamily="2" charset="-127"/>
                <a:ea typeface="Apple SD Gothic Neo" panose="02000300000000000000" pitchFamily="2" charset="-127"/>
              </a:rPr>
              <a:t> 프로세스를 더욱 탄탄하게 다지고 습득한 점이 만족스럽습니다. 팀원분들은 뒤쳐지는 저에게 너무 과분하신 분들이었습니다. 본인 분야들을 척척 해결하시고, 제가 미처 발견하지 못하거나 고려하지 못했던 부분의 오류들을 잡아 주셔서 감사했습니다. 또한 조장님을 포함해서 모든 팀원분들이 소통이 원활했고, 작업상황 공유도 </a:t>
            </a:r>
            <a:r>
              <a:rPr lang="ko-KR" altLang="en-US" sz="1100" dirty="0" err="1">
                <a:latin typeface="Apple SD Gothic Neo" panose="02000300000000000000" pitchFamily="2" charset="-127"/>
                <a:ea typeface="Apple SD Gothic Neo" panose="02000300000000000000" pitchFamily="2" charset="-127"/>
              </a:rPr>
              <a:t>Slack을</a:t>
            </a:r>
            <a:r>
              <a:rPr lang="ko-KR" altLang="en-US" sz="1100" dirty="0">
                <a:latin typeface="Apple SD Gothic Neo" panose="02000300000000000000" pitchFamily="2" charset="-127"/>
                <a:ea typeface="Apple SD Gothic Neo" panose="02000300000000000000" pitchFamily="2" charset="-127"/>
              </a:rPr>
              <a:t> 사용하여 서로 간의 작업상황 공유에 차질이 없었습니다. 특히 월요일 휴강 때 스터디 카페에서 만나서 각자 찢어져 작업하던 </a:t>
            </a:r>
            <a:r>
              <a:rPr lang="ko-KR" altLang="en-US" sz="1100" dirty="0" err="1">
                <a:latin typeface="Apple SD Gothic Neo" panose="02000300000000000000" pitchFamily="2" charset="-127"/>
                <a:ea typeface="Apple SD Gothic Neo" panose="02000300000000000000" pitchFamily="2" charset="-127"/>
              </a:rPr>
              <a:t>작업물</a:t>
            </a:r>
            <a:r>
              <a:rPr lang="ko-KR" altLang="en-US" sz="1100" dirty="0">
                <a:latin typeface="Apple SD Gothic Neo" panose="02000300000000000000" pitchFamily="2" charset="-127"/>
                <a:ea typeface="Apple SD Gothic Neo" panose="02000300000000000000" pitchFamily="2" charset="-127"/>
              </a:rPr>
              <a:t> 및 </a:t>
            </a:r>
            <a:r>
              <a:rPr lang="ko-KR" altLang="en-US" sz="1100" dirty="0" err="1">
                <a:latin typeface="Apple SD Gothic Neo" panose="02000300000000000000" pitchFamily="2" charset="-127"/>
                <a:ea typeface="Apple SD Gothic Neo" panose="02000300000000000000" pitchFamily="2" charset="-127"/>
              </a:rPr>
              <a:t>DB를</a:t>
            </a:r>
            <a:r>
              <a:rPr lang="ko-KR" altLang="en-US" sz="1100" dirty="0">
                <a:latin typeface="Apple SD Gothic Neo" panose="02000300000000000000" pitchFamily="2" charset="-127"/>
                <a:ea typeface="Apple SD Gothic Neo" panose="02000300000000000000" pitchFamily="2" charset="-127"/>
              </a:rPr>
              <a:t> 취합했던 것도 갖은 오류를 동반한 난항을 예상했으나, 너무나도 깔끔하게 진행되었던 것도 만족스러웠습니다.</a:t>
            </a:r>
          </a:p>
        </p:txBody>
      </p:sp>
      <p:sp>
        <p:nvSpPr>
          <p:cNvPr id="3" name="직사각형 2">
            <a:extLst>
              <a:ext uri="{FF2B5EF4-FFF2-40B4-BE49-F238E27FC236}">
                <a16:creationId xmlns:a16="http://schemas.microsoft.com/office/drawing/2014/main" id="{55CB39F4-51F9-197F-64DE-82D6A34625E2}"/>
              </a:ext>
            </a:extLst>
          </p:cNvPr>
          <p:cNvSpPr/>
          <p:nvPr/>
        </p:nvSpPr>
        <p:spPr>
          <a:xfrm>
            <a:off x="522515" y="3795809"/>
            <a:ext cx="7675418" cy="600164"/>
          </a:xfrm>
          <a:prstGeom prst="rect">
            <a:avLst/>
          </a:prstGeom>
        </p:spPr>
        <p:txBody>
          <a:bodyPr wrap="square">
            <a:spAutoFit/>
          </a:bodyPr>
          <a:lstStyle/>
          <a:p>
            <a:r>
              <a:rPr lang="ko-KR" altLang="en-US" sz="1100" dirty="0">
                <a:solidFill>
                  <a:srgbClr val="1D1C1D"/>
                </a:solidFill>
                <a:latin typeface="Apple SD Gothic Neo" panose="02000300000000000000" pitchFamily="2" charset="-127"/>
                <a:ea typeface="Apple SD Gothic Neo" panose="02000300000000000000" pitchFamily="2" charset="-127"/>
              </a:rPr>
              <a:t>데이터를 크롤링하고</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전처리하고 </a:t>
            </a:r>
            <a:r>
              <a:rPr lang="en-US" altLang="ko-KR" sz="1100" dirty="0">
                <a:solidFill>
                  <a:srgbClr val="1D1C1D"/>
                </a:solidFill>
                <a:latin typeface="Apple SD Gothic Neo" panose="02000300000000000000" pitchFamily="2" charset="-127"/>
                <a:ea typeface="Apple SD Gothic Neo" panose="02000300000000000000" pitchFamily="2" charset="-127"/>
              </a:rPr>
              <a:t>,</a:t>
            </a:r>
            <a:r>
              <a:rPr lang="ko-KR" altLang="en-US" sz="1100" dirty="0">
                <a:solidFill>
                  <a:srgbClr val="1D1C1D"/>
                </a:solidFill>
                <a:latin typeface="Apple SD Gothic Neo" panose="02000300000000000000" pitchFamily="2" charset="-127"/>
                <a:ea typeface="Apple SD Gothic Neo" panose="02000300000000000000" pitchFamily="2" charset="-127"/>
              </a:rPr>
              <a:t>데이터베이스에 저장하고</a:t>
            </a:r>
            <a:r>
              <a:rPr lang="en-US" altLang="ko-KR" sz="1100" dirty="0">
                <a:solidFill>
                  <a:srgbClr val="1D1C1D"/>
                </a:solidFill>
                <a:latin typeface="Apple SD Gothic Neo" panose="02000300000000000000" pitchFamily="2" charset="-127"/>
                <a:ea typeface="Apple SD Gothic Neo" panose="02000300000000000000" pitchFamily="2" charset="-127"/>
              </a:rPr>
              <a:t>,</a:t>
            </a:r>
            <a:r>
              <a:rPr lang="ko-KR" altLang="en-US" sz="1100" dirty="0">
                <a:solidFill>
                  <a:srgbClr val="1D1C1D"/>
                </a:solidFill>
                <a:latin typeface="Apple SD Gothic Neo" panose="02000300000000000000" pitchFamily="2" charset="-127"/>
                <a:ea typeface="Apple SD Gothic Neo" panose="02000300000000000000" pitchFamily="2" charset="-127"/>
              </a:rPr>
              <a:t>데이터베이스에서 데이터를 호출해오고 그것을 </a:t>
            </a:r>
            <a:r>
              <a:rPr lang="ko-KR" altLang="en-US" sz="1100" dirty="0" err="1">
                <a:solidFill>
                  <a:srgbClr val="1D1C1D"/>
                </a:solidFill>
                <a:latin typeface="Apple SD Gothic Neo" panose="02000300000000000000" pitchFamily="2" charset="-127"/>
                <a:ea typeface="Apple SD Gothic Neo" panose="02000300000000000000" pitchFamily="2" charset="-127"/>
              </a:rPr>
              <a:t>폴리움으로</a:t>
            </a:r>
            <a:r>
              <a:rPr lang="ko-KR" altLang="en-US"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err="1">
                <a:solidFill>
                  <a:srgbClr val="1D1C1D"/>
                </a:solidFill>
                <a:latin typeface="Apple SD Gothic Neo" panose="02000300000000000000" pitchFamily="2" charset="-127"/>
                <a:ea typeface="Apple SD Gothic Neo" panose="02000300000000000000" pitchFamily="2" charset="-127"/>
              </a:rPr>
              <a:t>시각화하는</a:t>
            </a:r>
            <a:r>
              <a:rPr lang="ko-KR" altLang="en-US" sz="1100" dirty="0">
                <a:solidFill>
                  <a:srgbClr val="1D1C1D"/>
                </a:solidFill>
                <a:latin typeface="Apple SD Gothic Neo" panose="02000300000000000000" pitchFamily="2" charset="-127"/>
                <a:ea typeface="Apple SD Gothic Neo" panose="02000300000000000000" pitchFamily="2" charset="-127"/>
              </a:rPr>
              <a:t> 다양한 </a:t>
            </a:r>
            <a:r>
              <a:rPr lang="ko-KR" altLang="en-US" sz="1100" dirty="0" err="1">
                <a:solidFill>
                  <a:srgbClr val="1D1C1D"/>
                </a:solidFill>
                <a:latin typeface="Apple SD Gothic Neo" panose="02000300000000000000" pitchFamily="2" charset="-127"/>
                <a:ea typeface="Apple SD Gothic Neo" panose="02000300000000000000" pitchFamily="2" charset="-127"/>
              </a:rPr>
              <a:t>기능등을</a:t>
            </a:r>
            <a:r>
              <a:rPr lang="ko-KR" altLang="en-US" sz="1100" dirty="0">
                <a:solidFill>
                  <a:srgbClr val="1D1C1D"/>
                </a:solidFill>
                <a:latin typeface="Apple SD Gothic Neo" panose="02000300000000000000" pitchFamily="2" charset="-127"/>
                <a:ea typeface="Apple SD Gothic Neo" panose="02000300000000000000" pitchFamily="2" charset="-127"/>
              </a:rPr>
              <a:t> 만드는 일들을 </a:t>
            </a:r>
            <a:r>
              <a:rPr lang="ko-KR" altLang="en-US" sz="1100" dirty="0" err="1">
                <a:solidFill>
                  <a:srgbClr val="1D1C1D"/>
                </a:solidFill>
                <a:latin typeface="Apple SD Gothic Neo" panose="02000300000000000000" pitchFamily="2" charset="-127"/>
                <a:ea typeface="Apple SD Gothic Neo" panose="02000300000000000000" pitchFamily="2" charset="-127"/>
              </a:rPr>
              <a:t>해보았었다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단순히 </a:t>
            </a:r>
            <a:r>
              <a:rPr lang="ko-KR" altLang="en-US" sz="1100" dirty="0" err="1">
                <a:solidFill>
                  <a:srgbClr val="1D1C1D"/>
                </a:solidFill>
                <a:latin typeface="Apple SD Gothic Neo" panose="02000300000000000000" pitchFamily="2" charset="-127"/>
                <a:ea typeface="Apple SD Gothic Neo" panose="02000300000000000000" pitchFamily="2" charset="-127"/>
              </a:rPr>
              <a:t>수업듣는거</a:t>
            </a:r>
            <a:r>
              <a:rPr lang="ko-KR" altLang="en-US" sz="1100" dirty="0">
                <a:solidFill>
                  <a:srgbClr val="1D1C1D"/>
                </a:solidFill>
                <a:latin typeface="Apple SD Gothic Neo" panose="02000300000000000000" pitchFamily="2" charset="-127"/>
                <a:ea typeface="Apple SD Gothic Neo" panose="02000300000000000000" pitchFamily="2" charset="-127"/>
              </a:rPr>
              <a:t> 보다 실제로 </a:t>
            </a:r>
            <a:r>
              <a:rPr lang="ko-KR" altLang="en-US" sz="1100" dirty="0" err="1">
                <a:solidFill>
                  <a:srgbClr val="1D1C1D"/>
                </a:solidFill>
                <a:latin typeface="Apple SD Gothic Neo" panose="02000300000000000000" pitchFamily="2" charset="-127"/>
                <a:ea typeface="Apple SD Gothic Neo" panose="02000300000000000000" pitchFamily="2" charset="-127"/>
              </a:rPr>
              <a:t>다루는것이</a:t>
            </a:r>
            <a:r>
              <a:rPr lang="ko-KR" altLang="en-US" sz="1100" dirty="0">
                <a:solidFill>
                  <a:srgbClr val="1D1C1D"/>
                </a:solidFill>
                <a:latin typeface="Apple SD Gothic Neo" panose="02000300000000000000" pitchFamily="2" charset="-127"/>
                <a:ea typeface="Apple SD Gothic Neo" panose="02000300000000000000" pitchFamily="2" charset="-127"/>
              </a:rPr>
              <a:t> 훨씬 즐겁다는 것이 알 수 있었고</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하나의 서비스가 완성되기 위해선 조직원 전체가 유기적으로 소통하고 협업을 </a:t>
            </a:r>
            <a:r>
              <a:rPr lang="ko-KR" altLang="en-US" sz="1100" dirty="0" err="1">
                <a:solidFill>
                  <a:srgbClr val="1D1C1D"/>
                </a:solidFill>
                <a:latin typeface="Apple SD Gothic Neo" panose="02000300000000000000" pitchFamily="2" charset="-127"/>
                <a:ea typeface="Apple SD Gothic Neo" panose="02000300000000000000" pitchFamily="2" charset="-127"/>
              </a:rPr>
              <a:t>해야한다는</a:t>
            </a:r>
            <a:r>
              <a:rPr lang="ko-KR" altLang="en-US" sz="1100" dirty="0">
                <a:solidFill>
                  <a:srgbClr val="1D1C1D"/>
                </a:solidFill>
                <a:latin typeface="Apple SD Gothic Neo" panose="02000300000000000000" pitchFamily="2" charset="-127"/>
                <a:ea typeface="Apple SD Gothic Neo" panose="02000300000000000000" pitchFamily="2" charset="-127"/>
              </a:rPr>
              <a:t> 것을 배울 수 있었다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많은 것을 배울 수 있었다</a:t>
            </a:r>
            <a:endParaRPr lang="ko-KR" altLang="en-US" sz="1100" dirty="0">
              <a:latin typeface="Apple SD Gothic Neo" panose="02000300000000000000" pitchFamily="2" charset="-127"/>
              <a:ea typeface="Apple SD Gothic Neo" panose="02000300000000000000" pitchFamily="2" charset="-127"/>
            </a:endParaRPr>
          </a:p>
        </p:txBody>
      </p:sp>
      <p:sp>
        <p:nvSpPr>
          <p:cNvPr id="4" name="직사각형 3">
            <a:extLst>
              <a:ext uri="{FF2B5EF4-FFF2-40B4-BE49-F238E27FC236}">
                <a16:creationId xmlns:a16="http://schemas.microsoft.com/office/drawing/2014/main" id="{3C7C1435-022D-41BE-122A-1DD39C09B16A}"/>
              </a:ext>
            </a:extLst>
          </p:cNvPr>
          <p:cNvSpPr/>
          <p:nvPr/>
        </p:nvSpPr>
        <p:spPr>
          <a:xfrm>
            <a:off x="522516" y="1542500"/>
            <a:ext cx="9062758" cy="1785104"/>
          </a:xfrm>
          <a:prstGeom prst="rect">
            <a:avLst/>
          </a:prstGeom>
        </p:spPr>
        <p:txBody>
          <a:bodyPr wrap="square">
            <a:spAutoFit/>
          </a:bodyPr>
          <a:lstStyle/>
          <a:p>
            <a:r>
              <a:rPr lang="ko-KR" altLang="en-US" sz="1100" dirty="0">
                <a:solidFill>
                  <a:srgbClr val="1D1C1D"/>
                </a:solidFill>
                <a:latin typeface="Apple SD Gothic Neo" panose="02000300000000000000" pitchFamily="2" charset="-127"/>
                <a:ea typeface="Apple SD Gothic Neo" panose="02000300000000000000" pitchFamily="2" charset="-127"/>
              </a:rPr>
              <a:t>나는 지도라는 컨텐츠를 사용해서 많은 기능들을 </a:t>
            </a:r>
            <a:r>
              <a:rPr lang="ko-KR" altLang="en-US" sz="1100" dirty="0" err="1">
                <a:solidFill>
                  <a:srgbClr val="1D1C1D"/>
                </a:solidFill>
                <a:latin typeface="Apple SD Gothic Neo" panose="02000300000000000000" pitchFamily="2" charset="-127"/>
                <a:ea typeface="Apple SD Gothic Neo" panose="02000300000000000000" pitchFamily="2" charset="-127"/>
              </a:rPr>
              <a:t>적용해보고싶었다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기회만 되었다면</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en" altLang="ko-KR" sz="1100" dirty="0">
                <a:solidFill>
                  <a:srgbClr val="1D1C1D"/>
                </a:solidFill>
                <a:latin typeface="Apple SD Gothic Neo" panose="02000300000000000000" pitchFamily="2" charset="-127"/>
                <a:ea typeface="Apple SD Gothic Neo" panose="02000300000000000000" pitchFamily="2" charset="-127"/>
              </a:rPr>
              <a:t>folium</a:t>
            </a:r>
            <a:r>
              <a:rPr lang="ko-KR" altLang="en-US" sz="1100" dirty="0">
                <a:solidFill>
                  <a:srgbClr val="1D1C1D"/>
                </a:solidFill>
                <a:latin typeface="Apple SD Gothic Neo" panose="02000300000000000000" pitchFamily="2" charset="-127"/>
                <a:ea typeface="Apple SD Gothic Neo" panose="02000300000000000000" pitchFamily="2" charset="-127"/>
              </a:rPr>
              <a:t>에 한정하지 않고 </a:t>
            </a:r>
            <a:r>
              <a:rPr lang="ko-KR" altLang="en-US" sz="1100" dirty="0" err="1">
                <a:solidFill>
                  <a:srgbClr val="1D1C1D"/>
                </a:solidFill>
                <a:latin typeface="Apple SD Gothic Neo" panose="02000300000000000000" pitchFamily="2" charset="-127"/>
                <a:ea typeface="Apple SD Gothic Neo" panose="02000300000000000000" pitchFamily="2" charset="-127"/>
              </a:rPr>
              <a:t>카카오맵</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err="1">
                <a:solidFill>
                  <a:srgbClr val="1D1C1D"/>
                </a:solidFill>
                <a:latin typeface="Apple SD Gothic Neo" panose="02000300000000000000" pitchFamily="2" charset="-127"/>
                <a:ea typeface="Apple SD Gothic Neo" panose="02000300000000000000" pitchFamily="2" charset="-127"/>
              </a:rPr>
              <a:t>네이버맵</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err="1">
                <a:solidFill>
                  <a:srgbClr val="1D1C1D"/>
                </a:solidFill>
                <a:latin typeface="Apple SD Gothic Neo" panose="02000300000000000000" pitchFamily="2" charset="-127"/>
                <a:ea typeface="Apple SD Gothic Neo" panose="02000300000000000000" pitchFamily="2" charset="-127"/>
              </a:rPr>
              <a:t>구글맵에서</a:t>
            </a:r>
            <a:r>
              <a:rPr lang="ko-KR" altLang="en-US" sz="1100" dirty="0">
                <a:solidFill>
                  <a:srgbClr val="1D1C1D"/>
                </a:solidFill>
                <a:latin typeface="Apple SD Gothic Neo" panose="02000300000000000000" pitchFamily="2" charset="-127"/>
                <a:ea typeface="Apple SD Gothic Neo" panose="02000300000000000000" pitchFamily="2" charset="-127"/>
              </a:rPr>
              <a:t> 제공하는 </a:t>
            </a:r>
            <a:r>
              <a:rPr lang="en" altLang="ko-KR" sz="1100" dirty="0">
                <a:solidFill>
                  <a:srgbClr val="1D1C1D"/>
                </a:solidFill>
                <a:latin typeface="Apple SD Gothic Neo" panose="02000300000000000000" pitchFamily="2" charset="-127"/>
                <a:ea typeface="Apple SD Gothic Neo" panose="02000300000000000000" pitchFamily="2" charset="-127"/>
              </a:rPr>
              <a:t>open </a:t>
            </a:r>
            <a:r>
              <a:rPr lang="en" altLang="ko-KR" sz="1100" dirty="0" err="1">
                <a:solidFill>
                  <a:srgbClr val="1D1C1D"/>
                </a:solidFill>
                <a:latin typeface="Apple SD Gothic Neo" panose="02000300000000000000" pitchFamily="2" charset="-127"/>
                <a:ea typeface="Apple SD Gothic Neo" panose="02000300000000000000" pitchFamily="2" charset="-127"/>
              </a:rPr>
              <a:t>api</a:t>
            </a:r>
            <a:r>
              <a:rPr lang="ko-KR" altLang="en-US" sz="1100" dirty="0">
                <a:solidFill>
                  <a:srgbClr val="1D1C1D"/>
                </a:solidFill>
                <a:latin typeface="Apple SD Gothic Neo" panose="02000300000000000000" pitchFamily="2" charset="-127"/>
                <a:ea typeface="Apple SD Gothic Neo" panose="02000300000000000000" pitchFamily="2" charset="-127"/>
              </a:rPr>
              <a:t>들을 적용해서 지도를 구현해보고 싶었고</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en" altLang="ko-KR" sz="1100" dirty="0">
                <a:solidFill>
                  <a:srgbClr val="1D1C1D"/>
                </a:solidFill>
                <a:latin typeface="Apple SD Gothic Neo" panose="02000300000000000000" pitchFamily="2" charset="-127"/>
                <a:ea typeface="Apple SD Gothic Neo" panose="02000300000000000000" pitchFamily="2" charset="-127"/>
              </a:rPr>
              <a:t>ajax</a:t>
            </a:r>
            <a:r>
              <a:rPr lang="ko-KR" altLang="en-US" sz="1100" dirty="0" err="1">
                <a:solidFill>
                  <a:srgbClr val="1D1C1D"/>
                </a:solidFill>
                <a:latin typeface="Apple SD Gothic Neo" panose="02000300000000000000" pitchFamily="2" charset="-127"/>
                <a:ea typeface="Apple SD Gothic Neo" panose="02000300000000000000" pitchFamily="2" charset="-127"/>
              </a:rPr>
              <a:t>를</a:t>
            </a:r>
            <a:r>
              <a:rPr lang="ko-KR" altLang="en-US" sz="1100" dirty="0">
                <a:solidFill>
                  <a:srgbClr val="1D1C1D"/>
                </a:solidFill>
                <a:latin typeface="Apple SD Gothic Neo" panose="02000300000000000000" pitchFamily="2" charset="-127"/>
                <a:ea typeface="Apple SD Gothic Neo" panose="02000300000000000000" pitchFamily="2" charset="-127"/>
              </a:rPr>
              <a:t> 통해서 지도 위 마우스 클릭만으로 조작이 가능하게 하여 좀더 사용성이 높은 결과물을 만들어 내고 싶었다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하지만 </a:t>
            </a:r>
            <a:r>
              <a:rPr lang="ko-KR" altLang="en-US" sz="1100" dirty="0" err="1">
                <a:solidFill>
                  <a:srgbClr val="1D1C1D"/>
                </a:solidFill>
                <a:latin typeface="Apple SD Gothic Neo" panose="02000300000000000000" pitchFamily="2" charset="-127"/>
                <a:ea typeface="Apple SD Gothic Neo" panose="02000300000000000000" pitchFamily="2" charset="-127"/>
              </a:rPr>
              <a:t>개발자로서의</a:t>
            </a:r>
            <a:r>
              <a:rPr lang="ko-KR" altLang="en-US" sz="1100" dirty="0">
                <a:solidFill>
                  <a:srgbClr val="1D1C1D"/>
                </a:solidFill>
                <a:latin typeface="Apple SD Gothic Neo" panose="02000300000000000000" pitchFamily="2" charset="-127"/>
                <a:ea typeface="Apple SD Gothic Neo" panose="02000300000000000000" pitchFamily="2" charset="-127"/>
              </a:rPr>
              <a:t> 역량 부족으로 인해 내가 </a:t>
            </a:r>
            <a:r>
              <a:rPr lang="ko-KR" altLang="en-US" sz="1100" dirty="0" err="1">
                <a:solidFill>
                  <a:srgbClr val="1D1C1D"/>
                </a:solidFill>
                <a:latin typeface="Apple SD Gothic Neo" panose="02000300000000000000" pitchFamily="2" charset="-127"/>
                <a:ea typeface="Apple SD Gothic Neo" panose="02000300000000000000" pitchFamily="2" charset="-127"/>
              </a:rPr>
              <a:t>원했던것을</a:t>
            </a:r>
            <a:r>
              <a:rPr lang="ko-KR" altLang="en-US" sz="1100" dirty="0">
                <a:solidFill>
                  <a:srgbClr val="1D1C1D"/>
                </a:solidFill>
                <a:latin typeface="Apple SD Gothic Neo" panose="02000300000000000000" pitchFamily="2" charset="-127"/>
                <a:ea typeface="Apple SD Gothic Neo" panose="02000300000000000000" pitchFamily="2" charset="-127"/>
              </a:rPr>
              <a:t> 곧이곧대로 </a:t>
            </a:r>
            <a:r>
              <a:rPr lang="ko-KR" altLang="en-US" sz="1100" dirty="0" err="1">
                <a:solidFill>
                  <a:srgbClr val="1D1C1D"/>
                </a:solidFill>
                <a:latin typeface="Apple SD Gothic Neo" panose="02000300000000000000" pitchFamily="2" charset="-127"/>
                <a:ea typeface="Apple SD Gothic Neo" panose="02000300000000000000" pitchFamily="2" charset="-127"/>
              </a:rPr>
              <a:t>만든것이</a:t>
            </a:r>
            <a:r>
              <a:rPr lang="ko-KR" altLang="en-US" sz="1100" dirty="0">
                <a:solidFill>
                  <a:srgbClr val="1D1C1D"/>
                </a:solidFill>
                <a:latin typeface="Apple SD Gothic Neo" panose="02000300000000000000" pitchFamily="2" charset="-127"/>
                <a:ea typeface="Apple SD Gothic Neo" panose="02000300000000000000" pitchFamily="2" charset="-127"/>
              </a:rPr>
              <a:t> 없었다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그래서 내가 추구했던 이상적인 그림과 기한을 맞추기 위해 현실과 타협해야 했던 부분들에 가장 큰 아쉬움이 남는다</a:t>
            </a:r>
            <a:r>
              <a:rPr lang="en-US" altLang="ko-KR" sz="1100" dirty="0">
                <a:solidFill>
                  <a:srgbClr val="1D1C1D"/>
                </a:solidFill>
                <a:latin typeface="Apple SD Gothic Neo" panose="02000300000000000000" pitchFamily="2" charset="-127"/>
                <a:ea typeface="Apple SD Gothic Neo" panose="02000300000000000000" pitchFamily="2" charset="-127"/>
              </a:rPr>
              <a:t>. </a:t>
            </a:r>
          </a:p>
          <a:p>
            <a:r>
              <a:rPr lang="ko-KR" altLang="en-US" sz="1100" dirty="0">
                <a:solidFill>
                  <a:srgbClr val="1D1C1D"/>
                </a:solidFill>
                <a:latin typeface="Apple SD Gothic Neo" panose="02000300000000000000" pitchFamily="2" charset="-127"/>
                <a:ea typeface="Apple SD Gothic Neo" panose="02000300000000000000" pitchFamily="2" charset="-127"/>
              </a:rPr>
              <a:t>또한 난 이번 프로젝트 동안 이제까지 배워온 것을 모두 활용하지 못하고 지도 구현에만 대부분의 시간을 할애했다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장고를 통한 서버 구성</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en" altLang="ko-KR" sz="1100" dirty="0">
                <a:solidFill>
                  <a:srgbClr val="1D1C1D"/>
                </a:solidFill>
                <a:latin typeface="Apple SD Gothic Neo" panose="02000300000000000000" pitchFamily="2" charset="-127"/>
                <a:ea typeface="Apple SD Gothic Neo" panose="02000300000000000000" pitchFamily="2" charset="-127"/>
              </a:rPr>
              <a:t>html, </a:t>
            </a:r>
            <a:r>
              <a:rPr lang="en" altLang="ko-KR" sz="1100" dirty="0" err="1">
                <a:solidFill>
                  <a:srgbClr val="1D1C1D"/>
                </a:solidFill>
                <a:latin typeface="Apple SD Gothic Neo" panose="02000300000000000000" pitchFamily="2" charset="-127"/>
                <a:ea typeface="Apple SD Gothic Neo" panose="02000300000000000000" pitchFamily="2" charset="-127"/>
              </a:rPr>
              <a:t>js</a:t>
            </a:r>
            <a:r>
              <a:rPr lang="en" altLang="ko-KR" sz="1100" dirty="0">
                <a:solidFill>
                  <a:srgbClr val="1D1C1D"/>
                </a:solidFill>
                <a:latin typeface="Apple SD Gothic Neo" panose="02000300000000000000" pitchFamily="2" charset="-127"/>
                <a:ea typeface="Apple SD Gothic Neo" panose="02000300000000000000" pitchFamily="2" charset="-127"/>
              </a:rPr>
              <a:t>, </a:t>
            </a:r>
            <a:r>
              <a:rPr lang="en" altLang="ko-KR" sz="1100" dirty="0" err="1">
                <a:solidFill>
                  <a:srgbClr val="1D1C1D"/>
                </a:solidFill>
                <a:latin typeface="Apple SD Gothic Neo" panose="02000300000000000000" pitchFamily="2" charset="-127"/>
                <a:ea typeface="Apple SD Gothic Neo" panose="02000300000000000000" pitchFamily="2" charset="-127"/>
              </a:rPr>
              <a:t>css</a:t>
            </a:r>
            <a:r>
              <a:rPr lang="en"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등을 통한 웹페이지 구성들을 다양하게 해보고 싶었지만</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역량의 한계로 지도에 </a:t>
            </a:r>
            <a:r>
              <a:rPr lang="ko-KR" altLang="en-US" sz="1100" dirty="0" err="1">
                <a:solidFill>
                  <a:srgbClr val="1D1C1D"/>
                </a:solidFill>
                <a:latin typeface="Apple SD Gothic Neo" panose="02000300000000000000" pitchFamily="2" charset="-127"/>
                <a:ea typeface="Apple SD Gothic Neo" panose="02000300000000000000" pitchFamily="2" charset="-127"/>
              </a:rPr>
              <a:t>메여있던</a:t>
            </a:r>
            <a:r>
              <a:rPr lang="ko-KR" altLang="en-US" sz="1100" dirty="0">
                <a:solidFill>
                  <a:srgbClr val="1D1C1D"/>
                </a:solidFill>
                <a:latin typeface="Apple SD Gothic Neo" panose="02000300000000000000" pitchFamily="2" charset="-127"/>
                <a:ea typeface="Apple SD Gothic Neo" panose="02000300000000000000" pitchFamily="2" charset="-127"/>
              </a:rPr>
              <a:t> 까닭에 그러하지 못해서 아쉬웠다</a:t>
            </a:r>
            <a:r>
              <a:rPr lang="en-US" altLang="ko-KR" sz="1100" dirty="0">
                <a:solidFill>
                  <a:srgbClr val="1D1C1D"/>
                </a:solidFill>
                <a:latin typeface="Apple SD Gothic Neo" panose="02000300000000000000" pitchFamily="2" charset="-127"/>
                <a:ea typeface="Apple SD Gothic Neo" panose="02000300000000000000" pitchFamily="2" charset="-127"/>
              </a:rPr>
              <a:t>. </a:t>
            </a:r>
          </a:p>
          <a:p>
            <a:r>
              <a:rPr lang="ko-KR" altLang="en-US" sz="1100" dirty="0">
                <a:solidFill>
                  <a:srgbClr val="1D1C1D"/>
                </a:solidFill>
                <a:latin typeface="Apple SD Gothic Neo" panose="02000300000000000000" pitchFamily="2" charset="-127"/>
                <a:ea typeface="Apple SD Gothic Neo" panose="02000300000000000000" pitchFamily="2" charset="-127"/>
              </a:rPr>
              <a:t>이러한 </a:t>
            </a:r>
            <a:r>
              <a:rPr lang="ko-KR" altLang="en-US" sz="1100" dirty="0" err="1">
                <a:solidFill>
                  <a:srgbClr val="1D1C1D"/>
                </a:solidFill>
                <a:latin typeface="Apple SD Gothic Neo" panose="02000300000000000000" pitchFamily="2" charset="-127"/>
                <a:ea typeface="Apple SD Gothic Neo" panose="02000300000000000000" pitchFamily="2" charset="-127"/>
              </a:rPr>
              <a:t>아쉬움들에도</a:t>
            </a:r>
            <a:r>
              <a:rPr lang="ko-KR" altLang="en-US" sz="1100" dirty="0">
                <a:solidFill>
                  <a:srgbClr val="1D1C1D"/>
                </a:solidFill>
                <a:latin typeface="Apple SD Gothic Neo" panose="02000300000000000000" pitchFamily="2" charset="-127"/>
                <a:ea typeface="Apple SD Gothic Neo" panose="02000300000000000000" pitchFamily="2" charset="-127"/>
              </a:rPr>
              <a:t> 불구하고</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이번 프로젝트는 내가 해왔던 어떠한 프로젝트보다 뜻깊었다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프로젝트의 출발선에서 난 새로운 </a:t>
            </a:r>
            <a:r>
              <a:rPr lang="ko-KR" altLang="en-US" sz="1100" dirty="0" err="1">
                <a:solidFill>
                  <a:srgbClr val="1D1C1D"/>
                </a:solidFill>
                <a:latin typeface="Apple SD Gothic Neo" panose="02000300000000000000" pitchFamily="2" charset="-127"/>
                <a:ea typeface="Apple SD Gothic Neo" panose="02000300000000000000" pitchFamily="2" charset="-127"/>
              </a:rPr>
              <a:t>배움이었고</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짧은 </a:t>
            </a:r>
            <a:r>
              <a:rPr lang="ko-KR" altLang="en-US" sz="1100" dirty="0" err="1">
                <a:solidFill>
                  <a:srgbClr val="1D1C1D"/>
                </a:solidFill>
                <a:latin typeface="Apple SD Gothic Neo" panose="02000300000000000000" pitchFamily="2" charset="-127"/>
                <a:ea typeface="Apple SD Gothic Neo" panose="02000300000000000000" pitchFamily="2" charset="-127"/>
              </a:rPr>
              <a:t>시간이였고</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준비가 부족했고</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실력에 대한 부족함으로 두려움이 앞선 상태였기 때문이다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하지만 그런 생각들이 우습게 느껴질 만큼</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팀원들과 함께 하나의 결과물을 만들어 냈다는 성취감이 나를 고양시킨다</a:t>
            </a:r>
            <a:r>
              <a:rPr lang="en-US" altLang="ko-KR" sz="1100" dirty="0">
                <a:solidFill>
                  <a:srgbClr val="1D1C1D"/>
                </a:solidFill>
                <a:latin typeface="Apple SD Gothic Neo" panose="02000300000000000000" pitchFamily="2" charset="-127"/>
                <a:ea typeface="Apple SD Gothic Neo" panose="02000300000000000000" pitchFamily="2" charset="-127"/>
              </a:rPr>
              <a:t>. </a:t>
            </a:r>
            <a:r>
              <a:rPr lang="ko-KR" altLang="en-US" sz="1100" dirty="0">
                <a:solidFill>
                  <a:srgbClr val="1D1C1D"/>
                </a:solidFill>
                <a:latin typeface="Apple SD Gothic Neo" panose="02000300000000000000" pitchFamily="2" charset="-127"/>
                <a:ea typeface="Apple SD Gothic Neo" panose="02000300000000000000" pitchFamily="2" charset="-127"/>
              </a:rPr>
              <a:t>내게 부족했던 부분들을 </a:t>
            </a:r>
            <a:r>
              <a:rPr lang="ko-KR" altLang="en-US" sz="1100" dirty="0" err="1">
                <a:solidFill>
                  <a:srgbClr val="1D1C1D"/>
                </a:solidFill>
                <a:latin typeface="Apple SD Gothic Neo" panose="02000300000000000000" pitchFamily="2" charset="-127"/>
                <a:ea typeface="Apple SD Gothic Neo" panose="02000300000000000000" pitchFamily="2" charset="-127"/>
              </a:rPr>
              <a:t>매꿔주고</a:t>
            </a:r>
            <a:r>
              <a:rPr lang="ko-KR" altLang="en-US" sz="1100" dirty="0">
                <a:solidFill>
                  <a:srgbClr val="1D1C1D"/>
                </a:solidFill>
                <a:latin typeface="Apple SD Gothic Neo" panose="02000300000000000000" pitchFamily="2" charset="-127"/>
                <a:ea typeface="Apple SD Gothic Neo" panose="02000300000000000000" pitchFamily="2" charset="-127"/>
              </a:rPr>
              <a:t> 내가 생각하지 못한 방향으로 해결책을 제시해주었던 </a:t>
            </a:r>
            <a:r>
              <a:rPr lang="ko-KR" altLang="en-US" sz="1100" dirty="0" err="1">
                <a:solidFill>
                  <a:srgbClr val="1D1C1D"/>
                </a:solidFill>
                <a:latin typeface="Apple SD Gothic Neo" panose="02000300000000000000" pitchFamily="2" charset="-127"/>
                <a:ea typeface="Apple SD Gothic Neo" panose="02000300000000000000" pitchFamily="2" charset="-127"/>
              </a:rPr>
              <a:t>팀원들덕분에</a:t>
            </a:r>
            <a:r>
              <a:rPr lang="ko-KR" altLang="en-US" sz="1100" dirty="0">
                <a:solidFill>
                  <a:srgbClr val="1D1C1D"/>
                </a:solidFill>
                <a:latin typeface="Apple SD Gothic Neo" panose="02000300000000000000" pitchFamily="2" charset="-127"/>
                <a:ea typeface="Apple SD Gothic Neo" panose="02000300000000000000" pitchFamily="2" charset="-127"/>
              </a:rPr>
              <a:t> 무사히 첫번째 프로젝트를 </a:t>
            </a:r>
            <a:r>
              <a:rPr lang="ko-KR" altLang="en-US" sz="1100" dirty="0" err="1">
                <a:solidFill>
                  <a:srgbClr val="1D1C1D"/>
                </a:solidFill>
                <a:latin typeface="Apple SD Gothic Neo" panose="02000300000000000000" pitchFamily="2" charset="-127"/>
                <a:ea typeface="Apple SD Gothic Neo" panose="02000300000000000000" pitchFamily="2" charset="-127"/>
              </a:rPr>
              <a:t>마친것</a:t>
            </a:r>
            <a:r>
              <a:rPr lang="ko-KR" altLang="en-US" sz="1100" dirty="0">
                <a:solidFill>
                  <a:srgbClr val="1D1C1D"/>
                </a:solidFill>
                <a:latin typeface="Apple SD Gothic Neo" panose="02000300000000000000" pitchFamily="2" charset="-127"/>
                <a:ea typeface="Apple SD Gothic Neo" panose="02000300000000000000" pitchFamily="2" charset="-127"/>
              </a:rPr>
              <a:t> 같아 이 글을 빌어 감사하다는 말을 전하고 싶다</a:t>
            </a:r>
            <a:r>
              <a:rPr lang="en-US" altLang="ko-KR" sz="1100" dirty="0">
                <a:solidFill>
                  <a:srgbClr val="1D1C1D"/>
                </a:solidFill>
                <a:latin typeface="Apple SD Gothic Neo" panose="02000300000000000000" pitchFamily="2" charset="-127"/>
                <a:ea typeface="Apple SD Gothic Neo" panose="02000300000000000000" pitchFamily="2" charset="-127"/>
              </a:rPr>
              <a:t>.</a:t>
            </a:r>
            <a:endParaRPr lang="en-US" altLang="ko-KR" sz="1100" b="0" i="0" dirty="0">
              <a:solidFill>
                <a:srgbClr val="1D1C1D"/>
              </a:solidFill>
              <a:effectLst/>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3493413876"/>
      </p:ext>
    </p:extLst>
  </p:cSld>
  <p:clrMapOvr>
    <a:masterClrMapping/>
  </p:clrMapOvr>
  <mc:AlternateContent xmlns:mc="http://schemas.openxmlformats.org/markup-compatibility/2006">
    <mc:Choice xmlns:p14="http://schemas.microsoft.com/office/powerpoint/2010/main" Requires="p14">
      <p:transition spd="slow" p14:dur="12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출처…">
            <a:extLst>
              <a:ext uri="{FF2B5EF4-FFF2-40B4-BE49-F238E27FC236}">
                <a16:creationId xmlns:a16="http://schemas.microsoft.com/office/drawing/2014/main" id="{7DE99A79-5B46-E4AC-7BE7-26F46A9D15CE}"/>
              </a:ext>
            </a:extLst>
          </p:cNvPr>
          <p:cNvSpPr txBox="1"/>
          <p:nvPr/>
        </p:nvSpPr>
        <p:spPr>
          <a:xfrm>
            <a:off x="646400" y="2095416"/>
            <a:ext cx="7963321" cy="3093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7147" rIns="37147">
            <a:spAutoFit/>
          </a:bodyPr>
          <a:lstStyle/>
          <a:p>
            <a:r>
              <a:rPr lang="en-US" altLang="ko-KR" sz="1200" b="1" dirty="0">
                <a:solidFill>
                  <a:schemeClr val="accent1"/>
                </a:solidFill>
                <a:latin typeface="Apple SD Gothic Neo" panose="02000300000000000000" pitchFamily="2" charset="-127"/>
                <a:ea typeface="Apple SD Gothic Neo" panose="02000300000000000000" pitchFamily="2" charset="-127"/>
              </a:rPr>
              <a:t>&gt;</a:t>
            </a:r>
            <a:r>
              <a:rPr lang="ko-KR" altLang="en-US" sz="1200" b="1" dirty="0">
                <a:solidFill>
                  <a:schemeClr val="accent1"/>
                </a:solidFill>
                <a:latin typeface="Apple SD Gothic Neo" panose="02000300000000000000" pitchFamily="2" charset="-127"/>
                <a:ea typeface="Apple SD Gothic Neo" panose="02000300000000000000" pitchFamily="2" charset="-127"/>
              </a:rPr>
              <a:t> 통계 및 사진 자료</a:t>
            </a:r>
            <a:endParaRPr lang="en-US" altLang="ko-KR" sz="1200" b="1" dirty="0">
              <a:solidFill>
                <a:schemeClr val="accent1"/>
              </a:solidFill>
              <a:latin typeface="Apple SD Gothic Neo" panose="02000300000000000000" pitchFamily="2" charset="-127"/>
              <a:ea typeface="Apple SD Gothic Neo" panose="02000300000000000000" pitchFamily="2" charset="-127"/>
            </a:endParaRPr>
          </a:p>
          <a:p>
            <a:endParaRPr lang="en-US" altLang="ko-KR" sz="1200" b="1" dirty="0">
              <a:solidFill>
                <a:schemeClr val="accent1"/>
              </a:solidFill>
              <a:latin typeface="Apple SD Gothic Neo" panose="02000300000000000000" pitchFamily="2" charset="-127"/>
              <a:ea typeface="Apple SD Gothic Neo" panose="02000300000000000000" pitchFamily="2" charset="-127"/>
            </a:endParaRPr>
          </a:p>
          <a:p>
            <a:pPr lvl="1"/>
            <a:r>
              <a:rPr lang="en-US" altLang="ko-KR" sz="1050" dirty="0">
                <a:latin typeface="Apple SD Gothic Neo" panose="02000300000000000000" pitchFamily="2" charset="-127"/>
                <a:ea typeface="Apple SD Gothic Neo" panose="02000300000000000000" pitchFamily="2" charset="-127"/>
              </a:rPr>
              <a:t>[</a:t>
            </a:r>
            <a:r>
              <a:rPr lang="ko-KR" altLang="en-US" sz="1050" dirty="0">
                <a:latin typeface="Apple SD Gothic Neo" panose="02000300000000000000" pitchFamily="2" charset="-127"/>
                <a:ea typeface="Apple SD Gothic Neo" panose="02000300000000000000" pitchFamily="2" charset="-127"/>
              </a:rPr>
              <a:t>자료</a:t>
            </a:r>
            <a:r>
              <a:rPr lang="en-US" altLang="ko-KR" sz="1050" dirty="0">
                <a:latin typeface="Apple SD Gothic Neo" panose="02000300000000000000" pitchFamily="2" charset="-127"/>
                <a:ea typeface="Apple SD Gothic Neo" panose="02000300000000000000" pitchFamily="2" charset="-127"/>
              </a:rPr>
              <a:t>1] </a:t>
            </a:r>
            <a:r>
              <a:rPr lang="ko-KR" altLang="en-US" sz="1050" dirty="0">
                <a:latin typeface="Apple SD Gothic Neo" panose="02000300000000000000" pitchFamily="2" charset="-127"/>
                <a:ea typeface="Apple SD Gothic Neo" panose="02000300000000000000" pitchFamily="2" charset="-127"/>
              </a:rPr>
              <a:t>보건복지부 </a:t>
            </a:r>
            <a:r>
              <a:rPr lang="en-US" altLang="ko-KR" sz="1050" dirty="0">
                <a:latin typeface="Apple SD Gothic Neo" panose="02000300000000000000" pitchFamily="2" charset="-127"/>
                <a:ea typeface="Apple SD Gothic Neo" panose="02000300000000000000" pitchFamily="2" charset="-127"/>
              </a:rPr>
              <a:t>2016</a:t>
            </a:r>
            <a:r>
              <a:rPr lang="ko-KR" altLang="en-US" sz="1050" dirty="0">
                <a:latin typeface="Apple SD Gothic Neo" panose="02000300000000000000" pitchFamily="2" charset="-127"/>
                <a:ea typeface="Apple SD Gothic Neo" panose="02000300000000000000" pitchFamily="2" charset="-127"/>
              </a:rPr>
              <a:t>년 정신질환실태 조사</a:t>
            </a:r>
          </a:p>
          <a:p>
            <a:pPr lvl="1">
              <a:defRPr sz="1300"/>
            </a:pPr>
            <a:r>
              <a:rPr lang="en-US" altLang="ko-KR" sz="1050" dirty="0">
                <a:latin typeface="Apple SD Gothic Neo" panose="02000300000000000000" pitchFamily="2" charset="-127"/>
                <a:ea typeface="Apple SD Gothic Neo" panose="02000300000000000000" pitchFamily="2" charset="-127"/>
              </a:rPr>
              <a:t>[</a:t>
            </a:r>
            <a:r>
              <a:rPr lang="ko-KR" altLang="en-US" sz="1050" dirty="0">
                <a:latin typeface="Apple SD Gothic Neo" panose="02000300000000000000" pitchFamily="2" charset="-127"/>
                <a:ea typeface="Apple SD Gothic Neo" panose="02000300000000000000" pitchFamily="2" charset="-127"/>
              </a:rPr>
              <a:t>자료</a:t>
            </a:r>
            <a:r>
              <a:rPr lang="en-US" altLang="ko-KR" sz="1050" dirty="0">
                <a:latin typeface="Apple SD Gothic Neo" panose="02000300000000000000" pitchFamily="2" charset="-127"/>
                <a:ea typeface="Apple SD Gothic Neo" panose="02000300000000000000" pitchFamily="2" charset="-127"/>
              </a:rPr>
              <a:t>2]</a:t>
            </a:r>
            <a:r>
              <a:rPr lang="ko-KR" altLang="en-US" sz="1050" dirty="0">
                <a:latin typeface="Apple SD Gothic Neo" panose="02000300000000000000" pitchFamily="2" charset="-127"/>
                <a:ea typeface="Apple SD Gothic Neo" panose="02000300000000000000" pitchFamily="2" charset="-127"/>
              </a:rPr>
              <a:t> 보건복지부 </a:t>
            </a:r>
            <a:r>
              <a:rPr lang="en-US" altLang="ko-KR" sz="1050" dirty="0">
                <a:uFill>
                  <a:solidFill>
                    <a:srgbClr val="393939"/>
                  </a:solidFill>
                </a:uFill>
                <a:latin typeface="Apple SD Gothic Neo" panose="02000300000000000000" pitchFamily="2" charset="-127"/>
                <a:ea typeface="Apple SD Gothic Neo" panose="02000300000000000000" pitchFamily="2" charset="-127"/>
              </a:rPr>
              <a:t>https://www.mohw.go.kr/react/policy/index.jsp?PAR_MENU_ID=06&amp;MENU_ID=06330405&amp;PAGE=5_6</a:t>
            </a:r>
          </a:p>
          <a:p>
            <a:pPr marL="685800" lvl="1" indent="-228600">
              <a:buAutoNum type="arabicParenR"/>
              <a:defRPr sz="1300"/>
            </a:pPr>
            <a:r>
              <a:rPr lang="ko-KR" altLang="en-US" sz="1050" dirty="0">
                <a:latin typeface="Apple SD Gothic Neo" panose="02000300000000000000" pitchFamily="2" charset="-127"/>
                <a:ea typeface="Apple SD Gothic Neo" panose="02000300000000000000" pitchFamily="2" charset="-127"/>
              </a:rPr>
              <a:t>김종태</a:t>
            </a:r>
            <a:r>
              <a:rPr lang="en-US" altLang="ko-KR" sz="1050" dirty="0">
                <a:latin typeface="Apple SD Gothic Neo" panose="02000300000000000000" pitchFamily="2" charset="-127"/>
                <a:ea typeface="Apple SD Gothic Neo" panose="02000300000000000000" pitchFamily="2" charset="-127"/>
              </a:rPr>
              <a:t>·</a:t>
            </a:r>
            <a:r>
              <a:rPr lang="ko-KR" altLang="en-US" sz="1050" dirty="0">
                <a:latin typeface="Apple SD Gothic Neo" panose="02000300000000000000" pitchFamily="2" charset="-127"/>
                <a:ea typeface="Apple SD Gothic Neo" panose="02000300000000000000" pitchFamily="2" charset="-127"/>
              </a:rPr>
              <a:t>채정호</a:t>
            </a:r>
            <a:r>
              <a:rPr lang="en-US" altLang="ko-KR" sz="1050" dirty="0">
                <a:latin typeface="Apple SD Gothic Neo" panose="02000300000000000000" pitchFamily="2" charset="-127"/>
                <a:ea typeface="Apple SD Gothic Neo" panose="02000300000000000000" pitchFamily="2" charset="-127"/>
              </a:rPr>
              <a:t>/</a:t>
            </a:r>
            <a:r>
              <a:rPr lang="ko-KR" altLang="en-US" sz="1050" dirty="0">
                <a:latin typeface="Apple SD Gothic Neo" panose="02000300000000000000" pitchFamily="2" charset="-127"/>
                <a:ea typeface="Apple SD Gothic Neo" panose="02000300000000000000" pitchFamily="2" charset="-127"/>
              </a:rPr>
              <a:t>한국의 정신질환 치료격차 감소를 위한 전략</a:t>
            </a:r>
            <a:r>
              <a:rPr lang="en-US" altLang="ko-KR" sz="1050" dirty="0">
                <a:latin typeface="Apple SD Gothic Neo" panose="02000300000000000000" pitchFamily="2" charset="-127"/>
                <a:ea typeface="Apple SD Gothic Neo" panose="02000300000000000000" pitchFamily="2" charset="-127"/>
              </a:rPr>
              <a:t>/</a:t>
            </a:r>
            <a:r>
              <a:rPr lang="ko-KR" altLang="en-US" sz="1050" dirty="0">
                <a:latin typeface="Apple SD Gothic Neo" panose="02000300000000000000" pitchFamily="2" charset="-127"/>
                <a:ea typeface="Apple SD Gothic Neo" panose="02000300000000000000" pitchFamily="2" charset="-127"/>
              </a:rPr>
              <a:t>가톨릭대학교 의과대학 서울성모병원 정신건강의학교실 </a:t>
            </a:r>
            <a:endParaRPr lang="en-US" altLang="ko-KR" sz="1050" dirty="0">
              <a:latin typeface="Apple SD Gothic Neo" panose="02000300000000000000" pitchFamily="2" charset="-127"/>
              <a:ea typeface="Apple SD Gothic Neo" panose="02000300000000000000" pitchFamily="2" charset="-127"/>
            </a:endParaRPr>
          </a:p>
          <a:p>
            <a:pPr>
              <a:defRPr sz="1300"/>
            </a:pPr>
            <a:endParaRPr lang="en-US" altLang="ko-KR" sz="1050" dirty="0">
              <a:solidFill>
                <a:schemeClr val="bg1">
                  <a:lumMod val="50000"/>
                </a:schemeClr>
              </a:solidFill>
              <a:latin typeface="Apple SD Gothic Neo" panose="02000300000000000000" pitchFamily="2" charset="-127"/>
              <a:ea typeface="Apple SD Gothic Neo" panose="02000300000000000000" pitchFamily="2" charset="-127"/>
            </a:endParaRPr>
          </a:p>
          <a:p>
            <a:pPr>
              <a:defRPr sz="1300"/>
            </a:pPr>
            <a:endParaRPr lang="en-US" altLang="ko-KR" sz="1050" dirty="0">
              <a:solidFill>
                <a:schemeClr val="bg1">
                  <a:lumMod val="50000"/>
                </a:schemeClr>
              </a:solidFill>
              <a:latin typeface="Apple SD Gothic Neo" panose="02000300000000000000" pitchFamily="2" charset="-127"/>
              <a:ea typeface="Apple SD Gothic Neo" panose="02000300000000000000" pitchFamily="2" charset="-127"/>
            </a:endParaRPr>
          </a:p>
          <a:p>
            <a:pPr>
              <a:defRPr sz="1300"/>
            </a:pPr>
            <a:endParaRPr lang="en-US" altLang="ko-KR" sz="1050" dirty="0">
              <a:solidFill>
                <a:schemeClr val="bg1">
                  <a:lumMod val="50000"/>
                </a:schemeClr>
              </a:solidFill>
              <a:latin typeface="Apple SD Gothic Neo" panose="02000300000000000000" pitchFamily="2" charset="-127"/>
              <a:ea typeface="Apple SD Gothic Neo" panose="02000300000000000000" pitchFamily="2" charset="-127"/>
            </a:endParaRPr>
          </a:p>
          <a:p>
            <a:pPr>
              <a:defRPr sz="1300"/>
            </a:pPr>
            <a:endParaRPr lang="en-US" altLang="ko-KR" sz="1050" dirty="0">
              <a:solidFill>
                <a:schemeClr val="bg1">
                  <a:lumMod val="50000"/>
                </a:schemeClr>
              </a:solidFill>
              <a:latin typeface="Apple SD Gothic Neo" panose="02000300000000000000" pitchFamily="2" charset="-127"/>
              <a:ea typeface="Apple SD Gothic Neo" panose="02000300000000000000" pitchFamily="2" charset="-127"/>
            </a:endParaRPr>
          </a:p>
          <a:p>
            <a:pPr>
              <a:defRPr sz="1300"/>
            </a:pPr>
            <a:r>
              <a:rPr lang="en-US" altLang="ko-KR" sz="1200" b="1" dirty="0">
                <a:solidFill>
                  <a:schemeClr val="accent1"/>
                </a:solidFill>
                <a:latin typeface="Apple SD Gothic Neo" panose="02000300000000000000" pitchFamily="2" charset="-127"/>
                <a:ea typeface="Apple SD Gothic Neo" panose="02000300000000000000" pitchFamily="2" charset="-127"/>
              </a:rPr>
              <a:t>&gt;</a:t>
            </a:r>
            <a:r>
              <a:rPr lang="ko-KR" altLang="en-US" sz="1200" b="1" dirty="0">
                <a:solidFill>
                  <a:schemeClr val="accent1"/>
                </a:solidFill>
                <a:latin typeface="Apple SD Gothic Neo" panose="02000300000000000000" pitchFamily="2" charset="-127"/>
                <a:ea typeface="Apple SD Gothic Neo" panose="02000300000000000000" pitchFamily="2" charset="-127"/>
              </a:rPr>
              <a:t> 원본 데이터</a:t>
            </a:r>
            <a:endParaRPr lang="en-US" altLang="ko-KR" sz="1200" b="1" dirty="0">
              <a:solidFill>
                <a:schemeClr val="accent1"/>
              </a:solidFill>
              <a:latin typeface="Apple SD Gothic Neo" panose="02000300000000000000" pitchFamily="2" charset="-127"/>
              <a:ea typeface="Apple SD Gothic Neo" panose="02000300000000000000" pitchFamily="2" charset="-127"/>
            </a:endParaRPr>
          </a:p>
          <a:p>
            <a:pPr lvl="1">
              <a:defRPr sz="1300"/>
            </a:pPr>
            <a:endParaRPr lang="en-US" altLang="ko-KR" sz="1200" b="1" dirty="0">
              <a:solidFill>
                <a:schemeClr val="accent1"/>
              </a:solidFill>
              <a:latin typeface="Apple SD Gothic Neo" panose="02000300000000000000" pitchFamily="2" charset="-127"/>
              <a:ea typeface="Apple SD Gothic Neo" panose="02000300000000000000" pitchFamily="2" charset="-127"/>
            </a:endParaRPr>
          </a:p>
          <a:p>
            <a:pPr lvl="1"/>
            <a:r>
              <a:rPr lang="en" altLang="ko-KR" sz="1050" dirty="0">
                <a:latin typeface="Apple SD Gothic Neo" panose="02000300000000000000" pitchFamily="2" charset="-127"/>
                <a:ea typeface="Apple SD Gothic Neo" panose="02000300000000000000" pitchFamily="2" charset="-127"/>
              </a:rPr>
              <a:t>https://</a:t>
            </a:r>
            <a:r>
              <a:rPr lang="en" altLang="ko-KR" sz="1050" dirty="0" err="1">
                <a:latin typeface="Apple SD Gothic Neo" panose="02000300000000000000" pitchFamily="2" charset="-127"/>
                <a:ea typeface="Apple SD Gothic Neo" panose="02000300000000000000" pitchFamily="2" charset="-127"/>
              </a:rPr>
              <a:t>www.data.go.kr</a:t>
            </a:r>
            <a:r>
              <a:rPr lang="en" altLang="ko-KR" sz="1050" dirty="0">
                <a:latin typeface="Apple SD Gothic Neo" panose="02000300000000000000" pitchFamily="2" charset="-127"/>
                <a:ea typeface="Apple SD Gothic Neo" panose="02000300000000000000" pitchFamily="2" charset="-127"/>
              </a:rPr>
              <a:t>/</a:t>
            </a:r>
            <a:r>
              <a:rPr lang="en" altLang="ko-KR" sz="1050" dirty="0" err="1">
                <a:latin typeface="Apple SD Gothic Neo" panose="02000300000000000000" pitchFamily="2" charset="-127"/>
                <a:ea typeface="Apple SD Gothic Neo" panose="02000300000000000000" pitchFamily="2" charset="-127"/>
              </a:rPr>
              <a:t>tcs</a:t>
            </a:r>
            <a:r>
              <a:rPr lang="en" altLang="ko-KR" sz="1050" dirty="0">
                <a:latin typeface="Apple SD Gothic Neo" panose="02000300000000000000" pitchFamily="2" charset="-127"/>
                <a:ea typeface="Apple SD Gothic Neo" panose="02000300000000000000" pitchFamily="2" charset="-127"/>
              </a:rPr>
              <a:t>/</a:t>
            </a:r>
            <a:r>
              <a:rPr lang="en" altLang="ko-KR" sz="1050" dirty="0" err="1">
                <a:latin typeface="Apple SD Gothic Neo" panose="02000300000000000000" pitchFamily="2" charset="-127"/>
                <a:ea typeface="Apple SD Gothic Neo" panose="02000300000000000000" pitchFamily="2" charset="-127"/>
              </a:rPr>
              <a:t>dss</a:t>
            </a:r>
            <a:r>
              <a:rPr lang="en" altLang="ko-KR" sz="1050" dirty="0">
                <a:latin typeface="Apple SD Gothic Neo" panose="02000300000000000000" pitchFamily="2" charset="-127"/>
                <a:ea typeface="Apple SD Gothic Neo" panose="02000300000000000000" pitchFamily="2" charset="-127"/>
              </a:rPr>
              <a:t>/</a:t>
            </a:r>
            <a:r>
              <a:rPr lang="en" altLang="ko-KR" sz="1050" dirty="0" err="1">
                <a:latin typeface="Apple SD Gothic Neo" panose="02000300000000000000" pitchFamily="2" charset="-127"/>
                <a:ea typeface="Apple SD Gothic Neo" panose="02000300000000000000" pitchFamily="2" charset="-127"/>
              </a:rPr>
              <a:t>selectApiDataDetailView.do?publicDataPk</a:t>
            </a:r>
            <a:r>
              <a:rPr lang="en" altLang="ko-KR" sz="1050" dirty="0">
                <a:latin typeface="Apple SD Gothic Neo" panose="02000300000000000000" pitchFamily="2" charset="-127"/>
                <a:ea typeface="Apple SD Gothic Neo" panose="02000300000000000000" pitchFamily="2" charset="-127"/>
              </a:rPr>
              <a:t>=15001698 </a:t>
            </a:r>
          </a:p>
          <a:p>
            <a:pPr lvl="1"/>
            <a:r>
              <a:rPr lang="en" altLang="ko-KR" sz="1050" dirty="0">
                <a:latin typeface="Apple SD Gothic Neo" panose="02000300000000000000" pitchFamily="2" charset="-127"/>
                <a:ea typeface="Apple SD Gothic Neo" panose="02000300000000000000" pitchFamily="2" charset="-127"/>
              </a:rPr>
              <a:t>https://</a:t>
            </a:r>
            <a:r>
              <a:rPr lang="en" altLang="ko-KR" sz="1050" dirty="0" err="1">
                <a:latin typeface="Apple SD Gothic Neo" panose="02000300000000000000" pitchFamily="2" charset="-127"/>
                <a:ea typeface="Apple SD Gothic Neo" panose="02000300000000000000" pitchFamily="2" charset="-127"/>
              </a:rPr>
              <a:t>www.data.go.kr</a:t>
            </a:r>
            <a:r>
              <a:rPr lang="en" altLang="ko-KR" sz="1050" dirty="0">
                <a:latin typeface="Apple SD Gothic Neo" panose="02000300000000000000" pitchFamily="2" charset="-127"/>
                <a:ea typeface="Apple SD Gothic Neo" panose="02000300000000000000" pitchFamily="2" charset="-127"/>
              </a:rPr>
              <a:t>/data/3049990/</a:t>
            </a:r>
            <a:r>
              <a:rPr lang="en" altLang="ko-KR" sz="1050" dirty="0" err="1">
                <a:latin typeface="Apple SD Gothic Neo" panose="02000300000000000000" pitchFamily="2" charset="-127"/>
                <a:ea typeface="Apple SD Gothic Neo" panose="02000300000000000000" pitchFamily="2" charset="-127"/>
              </a:rPr>
              <a:t>fileData.do</a:t>
            </a:r>
            <a:r>
              <a:rPr lang="en" altLang="ko-KR" sz="1050" dirty="0">
                <a:latin typeface="Apple SD Gothic Neo" panose="02000300000000000000" pitchFamily="2" charset="-127"/>
                <a:ea typeface="Apple SD Gothic Neo" panose="02000300000000000000" pitchFamily="2" charset="-127"/>
              </a:rPr>
              <a:t>#/tab-layer-</a:t>
            </a:r>
            <a:r>
              <a:rPr lang="en" altLang="ko-KR" sz="1050" dirty="0" err="1">
                <a:latin typeface="Apple SD Gothic Neo" panose="02000300000000000000" pitchFamily="2" charset="-127"/>
                <a:ea typeface="Apple SD Gothic Neo" panose="02000300000000000000" pitchFamily="2" charset="-127"/>
              </a:rPr>
              <a:t>openapi</a:t>
            </a:r>
            <a:r>
              <a:rPr lang="en" altLang="ko-KR" sz="1050" dirty="0">
                <a:latin typeface="Apple SD Gothic Neo" panose="02000300000000000000" pitchFamily="2" charset="-127"/>
                <a:ea typeface="Apple SD Gothic Neo" panose="02000300000000000000" pitchFamily="2" charset="-127"/>
              </a:rPr>
              <a:t> </a:t>
            </a:r>
          </a:p>
          <a:p>
            <a:pPr lvl="1"/>
            <a:r>
              <a:rPr lang="en" altLang="ko-KR" sz="1050" dirty="0">
                <a:latin typeface="Apple SD Gothic Neo" panose="02000300000000000000" pitchFamily="2" charset="-127"/>
                <a:ea typeface="Apple SD Gothic Neo" panose="02000300000000000000" pitchFamily="2" charset="-127"/>
              </a:rPr>
              <a:t>https://</a:t>
            </a:r>
            <a:r>
              <a:rPr lang="en" altLang="ko-KR" sz="1050" dirty="0" err="1">
                <a:latin typeface="Apple SD Gothic Neo" panose="02000300000000000000" pitchFamily="2" charset="-127"/>
                <a:ea typeface="Apple SD Gothic Neo" panose="02000300000000000000" pitchFamily="2" charset="-127"/>
              </a:rPr>
              <a:t>www.kcp.or.kr</a:t>
            </a:r>
            <a:r>
              <a:rPr lang="en" altLang="ko-KR" sz="1050" dirty="0">
                <a:latin typeface="Apple SD Gothic Neo" panose="02000300000000000000" pitchFamily="2" charset="-127"/>
                <a:ea typeface="Apple SD Gothic Neo" panose="02000300000000000000" pitchFamily="2" charset="-127"/>
              </a:rPr>
              <a:t>/new/</a:t>
            </a:r>
            <a:r>
              <a:rPr lang="en" altLang="ko-KR" sz="1050" dirty="0" err="1">
                <a:latin typeface="Apple SD Gothic Neo" panose="02000300000000000000" pitchFamily="2" charset="-127"/>
                <a:ea typeface="Apple SD Gothic Neo" panose="02000300000000000000" pitchFamily="2" charset="-127"/>
              </a:rPr>
              <a:t>psychologistManagement</a:t>
            </a:r>
            <a:r>
              <a:rPr lang="en" altLang="ko-KR" sz="1050" dirty="0">
                <a:latin typeface="Apple SD Gothic Neo" panose="02000300000000000000" pitchFamily="2" charset="-127"/>
                <a:ea typeface="Apple SD Gothic Neo" panose="02000300000000000000" pitchFamily="2" charset="-127"/>
              </a:rPr>
              <a:t>/</a:t>
            </a:r>
            <a:r>
              <a:rPr lang="en" altLang="ko-KR" sz="1050" dirty="0" err="1">
                <a:latin typeface="Apple SD Gothic Neo" panose="02000300000000000000" pitchFamily="2" charset="-127"/>
                <a:ea typeface="Apple SD Gothic Neo" panose="02000300000000000000" pitchFamily="2" charset="-127"/>
              </a:rPr>
              <a:t>list.asp?listType</a:t>
            </a:r>
            <a:r>
              <a:rPr lang="en" altLang="ko-KR" sz="1050" dirty="0">
                <a:latin typeface="Apple SD Gothic Neo" panose="02000300000000000000" pitchFamily="2" charset="-127"/>
                <a:ea typeface="Apple SD Gothic Neo" panose="02000300000000000000" pitchFamily="2" charset="-127"/>
              </a:rPr>
              <a:t>=2 </a:t>
            </a:r>
          </a:p>
          <a:p>
            <a:pPr lvl="1"/>
            <a:r>
              <a:rPr lang="en" altLang="ko-KR" sz="1050" dirty="0">
                <a:latin typeface="Apple SD Gothic Neo" panose="02000300000000000000" pitchFamily="2" charset="-127"/>
                <a:ea typeface="Apple SD Gothic Neo" panose="02000300000000000000" pitchFamily="2" charset="-127"/>
              </a:rPr>
              <a:t>https://</a:t>
            </a:r>
            <a:r>
              <a:rPr lang="en" altLang="ko-KR" sz="1050" dirty="0" err="1">
                <a:latin typeface="Apple SD Gothic Neo" panose="02000300000000000000" pitchFamily="2" charset="-127"/>
                <a:ea typeface="Apple SD Gothic Neo" panose="02000300000000000000" pitchFamily="2" charset="-127"/>
              </a:rPr>
              <a:t>counselors.or.kr</a:t>
            </a:r>
            <a:r>
              <a:rPr lang="en" altLang="ko-KR" sz="1050" dirty="0">
                <a:latin typeface="Apple SD Gothic Neo" panose="02000300000000000000" pitchFamily="2" charset="-127"/>
                <a:ea typeface="Apple SD Gothic Neo" panose="02000300000000000000" pitchFamily="2" charset="-127"/>
              </a:rPr>
              <a:t> </a:t>
            </a:r>
          </a:p>
          <a:p>
            <a:pPr lvl="1"/>
            <a:r>
              <a:rPr lang="en" altLang="ko-KR" sz="1050" dirty="0">
                <a:latin typeface="Apple SD Gothic Neo" panose="02000300000000000000" pitchFamily="2" charset="-127"/>
                <a:ea typeface="Apple SD Gothic Neo" panose="02000300000000000000" pitchFamily="2" charset="-127"/>
              </a:rPr>
              <a:t>https://</a:t>
            </a:r>
            <a:r>
              <a:rPr lang="en" altLang="ko-KR" sz="1050" dirty="0" err="1">
                <a:latin typeface="Apple SD Gothic Neo" panose="02000300000000000000" pitchFamily="2" charset="-127"/>
                <a:ea typeface="Apple SD Gothic Neo" panose="02000300000000000000" pitchFamily="2" charset="-127"/>
              </a:rPr>
              <a:t>jumin.mois.go.kr</a:t>
            </a:r>
            <a:r>
              <a:rPr lang="en" altLang="ko-KR" sz="1050" dirty="0">
                <a:latin typeface="Apple SD Gothic Neo" panose="02000300000000000000" pitchFamily="2" charset="-127"/>
                <a:ea typeface="Apple SD Gothic Neo" panose="02000300000000000000" pitchFamily="2" charset="-127"/>
              </a:rPr>
              <a:t>/ </a:t>
            </a:r>
          </a:p>
          <a:p>
            <a:pPr>
              <a:defRPr sz="1300"/>
            </a:pPr>
            <a:endParaRPr lang="ko-KR" altLang="en-US" sz="1050" dirty="0">
              <a:latin typeface="Apple SD Gothic Neo" panose="02000300000000000000" pitchFamily="2" charset="-127"/>
              <a:ea typeface="Apple SD Gothic Neo" panose="02000300000000000000" pitchFamily="2" charset="-127"/>
            </a:endParaRPr>
          </a:p>
          <a:p>
            <a:pPr>
              <a:defRPr sz="1300"/>
            </a:pPr>
            <a:endParaRPr lang="ko-KR" altLang="en-US" sz="1050" dirty="0"/>
          </a:p>
        </p:txBody>
      </p:sp>
      <p:sp>
        <p:nvSpPr>
          <p:cNvPr id="3" name="직사각형 2">
            <a:extLst>
              <a:ext uri="{FF2B5EF4-FFF2-40B4-BE49-F238E27FC236}">
                <a16:creationId xmlns:a16="http://schemas.microsoft.com/office/drawing/2014/main" id="{1F319049-0DDA-FA68-749F-052EBF92FD20}"/>
              </a:ext>
            </a:extLst>
          </p:cNvPr>
          <p:cNvSpPr/>
          <p:nvPr/>
        </p:nvSpPr>
        <p:spPr>
          <a:xfrm>
            <a:off x="0" y="-15343"/>
            <a:ext cx="9906000" cy="1706033"/>
          </a:xfrm>
          <a:prstGeom prst="rect">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3"/>
          </a:p>
        </p:txBody>
      </p:sp>
      <p:sp>
        <p:nvSpPr>
          <p:cNvPr id="6" name="제목 1">
            <a:extLst>
              <a:ext uri="{FF2B5EF4-FFF2-40B4-BE49-F238E27FC236}">
                <a16:creationId xmlns:a16="http://schemas.microsoft.com/office/drawing/2014/main" id="{2BED5F6A-2CD6-0FB6-F7F5-43993CF6F112}"/>
              </a:ext>
            </a:extLst>
          </p:cNvPr>
          <p:cNvSpPr txBox="1">
            <a:spLocks/>
          </p:cNvSpPr>
          <p:nvPr/>
        </p:nvSpPr>
        <p:spPr>
          <a:xfrm>
            <a:off x="833438" y="812157"/>
            <a:ext cx="8543925" cy="1030933"/>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kumimoji="1" lang="en-US" altLang="ko-KR" dirty="0">
                <a:solidFill>
                  <a:schemeClr val="bg1"/>
                </a:solidFill>
                <a:latin typeface="Apple SD Gothic Neo" panose="02000300000000000000" pitchFamily="2" charset="-127"/>
                <a:ea typeface="Apple SD Gothic Neo" panose="02000300000000000000" pitchFamily="2" charset="-127"/>
              </a:rPr>
              <a:t>References.</a:t>
            </a:r>
            <a:endParaRPr kumimoji="1" lang="ko-KR" altLang="en-US" dirty="0">
              <a:solidFill>
                <a:schemeClr val="bg1"/>
              </a:solidFill>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3978289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40" name="TextBox 3"/>
          <p:cNvSpPr txBox="1"/>
          <p:nvPr/>
        </p:nvSpPr>
        <p:spPr>
          <a:xfrm>
            <a:off x="207630" y="206684"/>
            <a:ext cx="51732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 1</a:t>
            </a:r>
            <a:r>
              <a:rPr lang="en-US" altLang="ko-KR" sz="1200" dirty="0"/>
              <a:t>.</a:t>
            </a:r>
            <a:r>
              <a:rPr sz="1200" dirty="0"/>
              <a:t> </a:t>
            </a:r>
          </a:p>
        </p:txBody>
      </p:sp>
      <p:sp>
        <p:nvSpPr>
          <p:cNvPr id="10" name="TextBox 9">
            <a:extLst>
              <a:ext uri="{FF2B5EF4-FFF2-40B4-BE49-F238E27FC236}">
                <a16:creationId xmlns:a16="http://schemas.microsoft.com/office/drawing/2014/main" id="{E014A2D6-3473-B78E-FF0A-E431EA3491D1}"/>
              </a:ext>
            </a:extLst>
          </p:cNvPr>
          <p:cNvSpPr txBox="1"/>
          <p:nvPr/>
        </p:nvSpPr>
        <p:spPr>
          <a:xfrm>
            <a:off x="774190" y="187008"/>
            <a:ext cx="2271097"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프로젝트 배경</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sp>
        <p:nvSpPr>
          <p:cNvPr id="3" name="TextBox 2">
            <a:extLst>
              <a:ext uri="{FF2B5EF4-FFF2-40B4-BE49-F238E27FC236}">
                <a16:creationId xmlns:a16="http://schemas.microsoft.com/office/drawing/2014/main" id="{3FDD55D8-6370-F43D-4D51-0AD022BC8AD1}"/>
              </a:ext>
            </a:extLst>
          </p:cNvPr>
          <p:cNvSpPr txBox="1"/>
          <p:nvPr/>
        </p:nvSpPr>
        <p:spPr>
          <a:xfrm>
            <a:off x="302302" y="1374497"/>
            <a:ext cx="4310369"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주요국 정신질환 환자의 정신건강 서비스 이용률</a:t>
            </a:r>
            <a:r>
              <a:rPr kumimoji="1" lang="en-US" altLang="ko-KR" sz="1463" b="1" dirty="0">
                <a:latin typeface="Apple SD Gothic Neo" panose="02000300000000000000" pitchFamily="2" charset="-127"/>
                <a:ea typeface="Apple SD Gothic Neo" panose="02000300000000000000" pitchFamily="2" charset="-127"/>
              </a:rPr>
              <a:t>(%)</a:t>
            </a:r>
            <a:endParaRPr kumimoji="1" lang="ko-KR" altLang="en-US" sz="1463" b="1" dirty="0">
              <a:latin typeface="Apple SD Gothic Neo" panose="02000300000000000000" pitchFamily="2" charset="-127"/>
              <a:ea typeface="Apple SD Gothic Neo" panose="02000300000000000000" pitchFamily="2" charset="-127"/>
            </a:endParaRPr>
          </a:p>
        </p:txBody>
      </p:sp>
      <p:pic>
        <p:nvPicPr>
          <p:cNvPr id="15" name="이미지" descr="이미지">
            <a:extLst>
              <a:ext uri="{FF2B5EF4-FFF2-40B4-BE49-F238E27FC236}">
                <a16:creationId xmlns:a16="http://schemas.microsoft.com/office/drawing/2014/main" id="{0F15579D-3FEF-A472-8DCB-2D2C8BE5F326}"/>
              </a:ext>
            </a:extLst>
          </p:cNvPr>
          <p:cNvPicPr>
            <a:picLocks noChangeAspect="1"/>
          </p:cNvPicPr>
          <p:nvPr/>
        </p:nvPicPr>
        <p:blipFill rotWithShape="1">
          <a:blip r:embed="rId2"/>
          <a:srcRect t="5289" b="4562"/>
          <a:stretch/>
        </p:blipFill>
        <p:spPr>
          <a:xfrm>
            <a:off x="774190" y="5080731"/>
            <a:ext cx="3322482" cy="1171645"/>
          </a:xfrm>
          <a:prstGeom prst="rect">
            <a:avLst/>
          </a:prstGeom>
          <a:ln w="12700">
            <a:miter lim="400000"/>
          </a:ln>
        </p:spPr>
      </p:pic>
      <p:sp>
        <p:nvSpPr>
          <p:cNvPr id="9" name="직사각형 8">
            <a:extLst>
              <a:ext uri="{FF2B5EF4-FFF2-40B4-BE49-F238E27FC236}">
                <a16:creationId xmlns:a16="http://schemas.microsoft.com/office/drawing/2014/main" id="{3624C5D2-CB1F-E74B-9B88-332A3C89A55C}"/>
              </a:ext>
            </a:extLst>
          </p:cNvPr>
          <p:cNvSpPr/>
          <p:nvPr/>
        </p:nvSpPr>
        <p:spPr>
          <a:xfrm>
            <a:off x="302302" y="4777863"/>
            <a:ext cx="4953000" cy="307777"/>
          </a:xfrm>
          <a:prstGeom prst="rect">
            <a:avLst/>
          </a:prstGeom>
        </p:spPr>
        <p:txBody>
          <a:bodyPr>
            <a:spAutoFit/>
          </a:bodyPr>
          <a:lstStyle/>
          <a:p>
            <a:r>
              <a:rPr lang="en-US" altLang="ko-KR" sz="1400" b="1" dirty="0">
                <a:latin typeface="Apple SD Gothic Neo" panose="02000300000000000000" pitchFamily="2" charset="-127"/>
                <a:ea typeface="Apple SD Gothic Neo" panose="02000300000000000000" pitchFamily="2" charset="-127"/>
              </a:rPr>
              <a:t>&gt;</a:t>
            </a:r>
            <a:r>
              <a:rPr lang="ko-KR" altLang="en-US" sz="1400" b="1" dirty="0">
                <a:latin typeface="Apple SD Gothic Neo" panose="02000300000000000000" pitchFamily="2" charset="-127"/>
                <a:ea typeface="Apple SD Gothic Neo" panose="02000300000000000000" pitchFamily="2" charset="-127"/>
              </a:rPr>
              <a:t> 정신건강 문제 발생 후 최초 정신보건서비스 이용까지 걸리는 기간</a:t>
            </a:r>
          </a:p>
        </p:txBody>
      </p:sp>
      <p:sp>
        <p:nvSpPr>
          <p:cNvPr id="19" name="TextBox 18">
            <a:extLst>
              <a:ext uri="{FF2B5EF4-FFF2-40B4-BE49-F238E27FC236}">
                <a16:creationId xmlns:a16="http://schemas.microsoft.com/office/drawing/2014/main" id="{3E4E8FF6-5428-7679-E239-35FC5B35FEE8}"/>
              </a:ext>
            </a:extLst>
          </p:cNvPr>
          <p:cNvSpPr txBox="1"/>
          <p:nvPr/>
        </p:nvSpPr>
        <p:spPr>
          <a:xfrm>
            <a:off x="5851363" y="1811708"/>
            <a:ext cx="3728848" cy="748666"/>
          </a:xfrm>
          <a:prstGeom prst="rect">
            <a:avLst/>
          </a:prstGeom>
          <a:noFill/>
        </p:spPr>
        <p:txBody>
          <a:bodyPr wrap="square" rtlCol="0">
            <a:spAutoFit/>
          </a:bodyPr>
          <a:lstStyle/>
          <a:p>
            <a:pPr>
              <a:lnSpc>
                <a:spcPct val="120000"/>
              </a:lnSpc>
            </a:pPr>
            <a:r>
              <a:rPr lang="ko-KR" altLang="en-US" sz="1100" dirty="0">
                <a:latin typeface="Apple SD Gothic Neo" panose="02000300000000000000" pitchFamily="2" charset="-127"/>
                <a:ea typeface="Apple SD Gothic Neo" panose="02000300000000000000" pitchFamily="2" charset="-127"/>
              </a:rPr>
              <a:t>*</a:t>
            </a:r>
            <a:r>
              <a:rPr lang="ko-KR" altLang="en-US" sz="1400" b="1" dirty="0" err="1">
                <a:solidFill>
                  <a:schemeClr val="accent1"/>
                </a:solidFill>
                <a:latin typeface="Apple SD Gothic Neo" panose="02000300000000000000" pitchFamily="2" charset="-127"/>
                <a:ea typeface="Apple SD Gothic Neo" panose="02000300000000000000" pitchFamily="2" charset="-127"/>
              </a:rPr>
              <a:t>정신건강이해력</a:t>
            </a:r>
            <a:endParaRPr lang="en-US" altLang="ko-KR" sz="1100" b="1" dirty="0">
              <a:solidFill>
                <a:schemeClr val="accent1"/>
              </a:solidFill>
              <a:latin typeface="Apple SD Gothic Neo" panose="02000300000000000000" pitchFamily="2" charset="-127"/>
              <a:ea typeface="Apple SD Gothic Neo" panose="02000300000000000000" pitchFamily="2" charset="-127"/>
            </a:endParaRPr>
          </a:p>
          <a:p>
            <a:pPr>
              <a:lnSpc>
                <a:spcPct val="120000"/>
              </a:lnSpc>
            </a:pPr>
            <a:r>
              <a:rPr lang="en-US" altLang="ko-KR" sz="1100" dirty="0">
                <a:latin typeface="Apple SD Gothic Neo" panose="02000300000000000000" pitchFamily="2" charset="-127"/>
                <a:ea typeface="Apple SD Gothic Neo" panose="02000300000000000000" pitchFamily="2" charset="-127"/>
              </a:rPr>
              <a:t>: </a:t>
            </a:r>
            <a:r>
              <a:rPr lang="ko-KR" altLang="en-US" sz="1100" dirty="0">
                <a:latin typeface="Apple SD Gothic Neo" panose="02000300000000000000" pitchFamily="2" charset="-127"/>
                <a:ea typeface="Apple SD Gothic Neo" panose="02000300000000000000" pitchFamily="2" charset="-127"/>
              </a:rPr>
              <a:t>자신 혹은 타인의 증상을 정신질환의 증상으로 알아차리고 </a:t>
            </a:r>
            <a:endParaRPr lang="en-US" altLang="ko-KR" sz="1100" dirty="0">
              <a:latin typeface="Apple SD Gothic Neo" panose="02000300000000000000" pitchFamily="2" charset="-127"/>
              <a:ea typeface="Apple SD Gothic Neo" panose="02000300000000000000" pitchFamily="2" charset="-127"/>
            </a:endParaRPr>
          </a:p>
          <a:p>
            <a:pPr>
              <a:lnSpc>
                <a:spcPct val="120000"/>
              </a:lnSpc>
            </a:pPr>
            <a:r>
              <a:rPr lang="ko-KR" altLang="en-US" sz="1100" dirty="0">
                <a:latin typeface="Apple SD Gothic Neo" panose="02000300000000000000" pitchFamily="2" charset="-127"/>
                <a:ea typeface="Apple SD Gothic Neo" panose="02000300000000000000" pitchFamily="2" charset="-127"/>
              </a:rPr>
              <a:t>  초기에 치료적 개입을 구하여 질환을 관리할 수 있는 능력</a:t>
            </a:r>
            <a:endParaRPr lang="en-US" altLang="ko-KR" sz="1100" dirty="0">
              <a:latin typeface="Apple SD Gothic Neo" panose="02000300000000000000" pitchFamily="2" charset="-127"/>
              <a:ea typeface="Apple SD Gothic Neo" panose="02000300000000000000" pitchFamily="2" charset="-127"/>
            </a:endParaRPr>
          </a:p>
        </p:txBody>
      </p:sp>
      <p:sp>
        <p:nvSpPr>
          <p:cNvPr id="11" name="모서리가 둥근 직사각형 10">
            <a:extLst>
              <a:ext uri="{FF2B5EF4-FFF2-40B4-BE49-F238E27FC236}">
                <a16:creationId xmlns:a16="http://schemas.microsoft.com/office/drawing/2014/main" id="{06510183-3E17-C8AA-B843-46C8C1AC3E9F}"/>
              </a:ext>
            </a:extLst>
          </p:cNvPr>
          <p:cNvSpPr/>
          <p:nvPr/>
        </p:nvSpPr>
        <p:spPr>
          <a:xfrm>
            <a:off x="3315267" y="5674768"/>
            <a:ext cx="1360025" cy="382418"/>
          </a:xfrm>
          <a:prstGeom prst="roundRect">
            <a:avLst>
              <a:gd name="adj" fmla="val 50000"/>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a:p>
        </p:txBody>
      </p:sp>
      <p:sp>
        <p:nvSpPr>
          <p:cNvPr id="8" name="TextBox 7">
            <a:extLst>
              <a:ext uri="{FF2B5EF4-FFF2-40B4-BE49-F238E27FC236}">
                <a16:creationId xmlns:a16="http://schemas.microsoft.com/office/drawing/2014/main" id="{CEAC9922-4CB3-5A11-E48F-798298AA72EC}"/>
              </a:ext>
            </a:extLst>
          </p:cNvPr>
          <p:cNvSpPr txBox="1"/>
          <p:nvPr/>
        </p:nvSpPr>
        <p:spPr>
          <a:xfrm>
            <a:off x="3265115" y="5727478"/>
            <a:ext cx="1460330" cy="276999"/>
          </a:xfrm>
          <a:prstGeom prst="rect">
            <a:avLst/>
          </a:prstGeom>
          <a:noFill/>
        </p:spPr>
        <p:txBody>
          <a:bodyPr wrap="square" rtlCol="0">
            <a:spAutoFit/>
          </a:bodyPr>
          <a:lstStyle/>
          <a:p>
            <a:pPr algn="ctr"/>
            <a:r>
              <a:rPr kumimoji="1" lang="ko-KR" altLang="en-US" sz="1200" b="1" dirty="0">
                <a:solidFill>
                  <a:srgbClr val="FFFF00"/>
                </a:solidFill>
                <a:latin typeface="Apple SD Gothic Neo" panose="02000300000000000000" pitchFamily="2" charset="-127"/>
                <a:ea typeface="Apple SD Gothic Neo" panose="02000300000000000000" pitchFamily="2" charset="-127"/>
              </a:rPr>
              <a:t>한국 </a:t>
            </a:r>
            <a:r>
              <a:rPr kumimoji="1" lang="en-US" altLang="ko-KR" sz="1200" b="1" dirty="0">
                <a:solidFill>
                  <a:srgbClr val="FFFF00"/>
                </a:solidFill>
                <a:latin typeface="Apple SD Gothic Neo" panose="02000300000000000000" pitchFamily="2" charset="-127"/>
                <a:ea typeface="Apple SD Gothic Neo" panose="02000300000000000000" pitchFamily="2" charset="-127"/>
              </a:rPr>
              <a:t>&gt;</a:t>
            </a:r>
            <a:r>
              <a:rPr kumimoji="1" lang="ko-KR" altLang="en-US" sz="1200" b="1" dirty="0">
                <a:solidFill>
                  <a:srgbClr val="FFFF00"/>
                </a:solidFill>
                <a:latin typeface="Apple SD Gothic Neo" panose="02000300000000000000" pitchFamily="2" charset="-127"/>
                <a:ea typeface="Apple SD Gothic Neo" panose="02000300000000000000" pitchFamily="2" charset="-127"/>
              </a:rPr>
              <a:t> 영국 </a:t>
            </a:r>
            <a:r>
              <a:rPr kumimoji="1" lang="en-US" altLang="ko-KR" sz="1200" b="1" dirty="0">
                <a:solidFill>
                  <a:srgbClr val="FFFF00"/>
                </a:solidFill>
                <a:latin typeface="Apple SD Gothic Neo" panose="02000300000000000000" pitchFamily="2" charset="-127"/>
                <a:ea typeface="Apple SD Gothic Neo" panose="02000300000000000000" pitchFamily="2" charset="-127"/>
              </a:rPr>
              <a:t>2.8</a:t>
            </a:r>
            <a:r>
              <a:rPr kumimoji="1" lang="ko-KR" altLang="en-US" sz="1200" b="1" dirty="0">
                <a:solidFill>
                  <a:srgbClr val="FFFF00"/>
                </a:solidFill>
                <a:latin typeface="Apple SD Gothic Neo" panose="02000300000000000000" pitchFamily="2" charset="-127"/>
                <a:ea typeface="Apple SD Gothic Neo" panose="02000300000000000000" pitchFamily="2" charset="-127"/>
              </a:rPr>
              <a:t>배</a:t>
            </a:r>
          </a:p>
        </p:txBody>
      </p:sp>
      <p:sp>
        <p:nvSpPr>
          <p:cNvPr id="22" name="TextBox 21">
            <a:extLst>
              <a:ext uri="{FF2B5EF4-FFF2-40B4-BE49-F238E27FC236}">
                <a16:creationId xmlns:a16="http://schemas.microsoft.com/office/drawing/2014/main" id="{A854CDE0-85B2-1673-E7D6-59A2AD3805BF}"/>
              </a:ext>
            </a:extLst>
          </p:cNvPr>
          <p:cNvSpPr txBox="1"/>
          <p:nvPr/>
        </p:nvSpPr>
        <p:spPr>
          <a:xfrm>
            <a:off x="1956309" y="6252376"/>
            <a:ext cx="1160334" cy="230832"/>
          </a:xfrm>
          <a:prstGeom prst="rect">
            <a:avLst/>
          </a:prstGeom>
          <a:noFill/>
        </p:spPr>
        <p:txBody>
          <a:bodyPr wrap="square" rtlCol="0">
            <a:spAutoFit/>
          </a:bodyPr>
          <a:lstStyle/>
          <a:p>
            <a:r>
              <a:rPr kumimoji="1" lang="en-US" altLang="ko-KR" sz="900" dirty="0">
                <a:solidFill>
                  <a:schemeClr val="bg1">
                    <a:lumMod val="50000"/>
                  </a:schemeClr>
                </a:solidFill>
                <a:latin typeface="Apple SD Gothic Neo" panose="02000300000000000000" pitchFamily="2" charset="-127"/>
                <a:ea typeface="Apple SD Gothic Neo" panose="02000300000000000000" pitchFamily="2" charset="-127"/>
              </a:rPr>
              <a:t>[</a:t>
            </a:r>
            <a:r>
              <a:rPr kumimoji="1" lang="ko-KR" altLang="en-US" sz="900" dirty="0">
                <a:solidFill>
                  <a:schemeClr val="bg1">
                    <a:lumMod val="50000"/>
                  </a:schemeClr>
                </a:solidFill>
                <a:latin typeface="Apple SD Gothic Neo" panose="02000300000000000000" pitchFamily="2" charset="-127"/>
                <a:ea typeface="Apple SD Gothic Neo" panose="02000300000000000000" pitchFamily="2" charset="-127"/>
              </a:rPr>
              <a:t>자료</a:t>
            </a:r>
            <a:r>
              <a:rPr kumimoji="1" lang="en-US" altLang="ko-KR" sz="900" dirty="0">
                <a:solidFill>
                  <a:schemeClr val="bg1">
                    <a:lumMod val="50000"/>
                  </a:schemeClr>
                </a:solidFill>
                <a:latin typeface="Apple SD Gothic Neo" panose="02000300000000000000" pitchFamily="2" charset="-127"/>
                <a:ea typeface="Apple SD Gothic Neo" panose="02000300000000000000" pitchFamily="2" charset="-127"/>
              </a:rPr>
              <a:t>2]</a:t>
            </a:r>
            <a:r>
              <a:rPr kumimoji="1" lang="ko-KR" altLang="en-US" sz="900" dirty="0">
                <a:solidFill>
                  <a:schemeClr val="bg1">
                    <a:lumMod val="50000"/>
                  </a:schemeClr>
                </a:solidFill>
                <a:latin typeface="Apple SD Gothic Neo" panose="02000300000000000000" pitchFamily="2" charset="-127"/>
                <a:ea typeface="Apple SD Gothic Neo" panose="02000300000000000000" pitchFamily="2" charset="-127"/>
              </a:rPr>
              <a:t> 보건복지부</a:t>
            </a:r>
          </a:p>
        </p:txBody>
      </p:sp>
      <p:graphicFrame>
        <p:nvGraphicFramePr>
          <p:cNvPr id="24" name="차트 23">
            <a:extLst>
              <a:ext uri="{FF2B5EF4-FFF2-40B4-BE49-F238E27FC236}">
                <a16:creationId xmlns:a16="http://schemas.microsoft.com/office/drawing/2014/main" id="{8E80748D-A188-A396-2D33-921F543A2780}"/>
              </a:ext>
            </a:extLst>
          </p:cNvPr>
          <p:cNvGraphicFramePr/>
          <p:nvPr>
            <p:extLst>
              <p:ext uri="{D42A27DB-BD31-4B8C-83A1-F6EECF244321}">
                <p14:modId xmlns:p14="http://schemas.microsoft.com/office/powerpoint/2010/main" val="1298688067"/>
              </p:ext>
            </p:extLst>
          </p:nvPr>
        </p:nvGraphicFramePr>
        <p:xfrm>
          <a:off x="302302" y="1672364"/>
          <a:ext cx="3888000" cy="2996362"/>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id="{4D11A985-17C4-8B1F-BBB8-9411D2DCEE6B}"/>
              </a:ext>
            </a:extLst>
          </p:cNvPr>
          <p:cNvSpPr txBox="1"/>
          <p:nvPr/>
        </p:nvSpPr>
        <p:spPr>
          <a:xfrm>
            <a:off x="1234646" y="4281999"/>
            <a:ext cx="2023311" cy="215364"/>
          </a:xfrm>
          <a:prstGeom prst="rect">
            <a:avLst/>
          </a:prstGeom>
          <a:noFill/>
        </p:spPr>
        <p:txBody>
          <a:bodyPr wrap="none" rtlCol="0">
            <a:noAutofit/>
          </a:bodyPr>
          <a:lstStyle/>
          <a:p>
            <a:r>
              <a:rPr lang="en-US" altLang="ko-KR" sz="900" dirty="0">
                <a:solidFill>
                  <a:schemeClr val="bg1">
                    <a:lumMod val="50000"/>
                  </a:schemeClr>
                </a:solidFill>
                <a:latin typeface="Apple SD Gothic Neo" panose="02000300000000000000" pitchFamily="2" charset="-127"/>
                <a:ea typeface="Apple SD Gothic Neo" panose="02000300000000000000" pitchFamily="2" charset="-127"/>
              </a:rPr>
              <a:t>[</a:t>
            </a:r>
            <a:r>
              <a:rPr lang="ko-KR" altLang="en-US" sz="900" dirty="0">
                <a:solidFill>
                  <a:schemeClr val="bg1">
                    <a:lumMod val="50000"/>
                  </a:schemeClr>
                </a:solidFill>
                <a:latin typeface="Apple SD Gothic Neo" panose="02000300000000000000" pitchFamily="2" charset="-127"/>
                <a:ea typeface="Apple SD Gothic Neo" panose="02000300000000000000" pitchFamily="2" charset="-127"/>
              </a:rPr>
              <a:t>자료</a:t>
            </a:r>
            <a:r>
              <a:rPr lang="en-US" altLang="ko-KR" sz="900" dirty="0">
                <a:solidFill>
                  <a:schemeClr val="bg1">
                    <a:lumMod val="50000"/>
                  </a:schemeClr>
                </a:solidFill>
                <a:latin typeface="Apple SD Gothic Neo" panose="02000300000000000000" pitchFamily="2" charset="-127"/>
                <a:ea typeface="Apple SD Gothic Neo" panose="02000300000000000000" pitchFamily="2" charset="-127"/>
              </a:rPr>
              <a:t>1] </a:t>
            </a:r>
            <a:r>
              <a:rPr lang="ko-KR" altLang="en-US" sz="900" dirty="0">
                <a:solidFill>
                  <a:schemeClr val="bg1">
                    <a:lumMod val="50000"/>
                  </a:schemeClr>
                </a:solidFill>
                <a:latin typeface="Apple SD Gothic Neo" panose="02000300000000000000" pitchFamily="2" charset="-127"/>
                <a:ea typeface="Apple SD Gothic Neo" panose="02000300000000000000" pitchFamily="2" charset="-127"/>
              </a:rPr>
              <a:t>보건복지부 </a:t>
            </a:r>
            <a:r>
              <a:rPr lang="en-US" altLang="ko-KR" sz="900" dirty="0">
                <a:solidFill>
                  <a:schemeClr val="bg1">
                    <a:lumMod val="50000"/>
                  </a:schemeClr>
                </a:solidFill>
                <a:latin typeface="Apple SD Gothic Neo" panose="02000300000000000000" pitchFamily="2" charset="-127"/>
                <a:ea typeface="Apple SD Gothic Neo" panose="02000300000000000000" pitchFamily="2" charset="-127"/>
              </a:rPr>
              <a:t>2016</a:t>
            </a:r>
            <a:r>
              <a:rPr lang="ko-KR" altLang="en-US" sz="900" dirty="0">
                <a:solidFill>
                  <a:schemeClr val="bg1">
                    <a:lumMod val="50000"/>
                  </a:schemeClr>
                </a:solidFill>
                <a:latin typeface="Apple SD Gothic Neo" panose="02000300000000000000" pitchFamily="2" charset="-127"/>
                <a:ea typeface="Apple SD Gothic Neo" panose="02000300000000000000" pitchFamily="2" charset="-127"/>
              </a:rPr>
              <a:t>년 정신질환실태 조사</a:t>
            </a:r>
          </a:p>
        </p:txBody>
      </p:sp>
      <p:sp>
        <p:nvSpPr>
          <p:cNvPr id="13" name="직사각형 12">
            <a:extLst>
              <a:ext uri="{FF2B5EF4-FFF2-40B4-BE49-F238E27FC236}">
                <a16:creationId xmlns:a16="http://schemas.microsoft.com/office/drawing/2014/main" id="{B03320AF-3892-DA3B-5E48-4FAC244B619F}"/>
              </a:ext>
            </a:extLst>
          </p:cNvPr>
          <p:cNvSpPr/>
          <p:nvPr/>
        </p:nvSpPr>
        <p:spPr>
          <a:xfrm>
            <a:off x="5900847" y="2848884"/>
            <a:ext cx="3728847" cy="2927725"/>
          </a:xfrm>
          <a:prstGeom prst="rect">
            <a:avLst/>
          </a:prstGeom>
        </p:spPr>
        <p:txBody>
          <a:bodyPr wrap="square">
            <a:spAutoFit/>
          </a:bodyPr>
          <a:lstStyle/>
          <a:p>
            <a:pPr>
              <a:lnSpc>
                <a:spcPct val="120000"/>
              </a:lnSpc>
            </a:pPr>
            <a:r>
              <a:rPr lang="ko-KR" altLang="en-US" sz="1100" dirty="0">
                <a:latin typeface="Apple SD Gothic Neo" panose="02000300000000000000" pitchFamily="2" charset="-127"/>
                <a:ea typeface="Apple SD Gothic Neo" panose="02000300000000000000" pitchFamily="2" charset="-127"/>
              </a:rPr>
              <a:t>한국의 </a:t>
            </a:r>
            <a:r>
              <a:rPr lang="ko-KR" altLang="en-US" sz="1100" dirty="0" err="1">
                <a:latin typeface="Apple SD Gothic Neo" panose="02000300000000000000" pitchFamily="2" charset="-127"/>
                <a:ea typeface="Apple SD Gothic Neo" panose="02000300000000000000" pitchFamily="2" charset="-127"/>
              </a:rPr>
              <a:t>조현병과</a:t>
            </a:r>
            <a:r>
              <a:rPr lang="ko-KR" altLang="en-US" sz="1100" dirty="0">
                <a:latin typeface="Apple SD Gothic Neo" panose="02000300000000000000" pitchFamily="2" charset="-127"/>
                <a:ea typeface="Apple SD Gothic Neo" panose="02000300000000000000" pitchFamily="2" charset="-127"/>
              </a:rPr>
              <a:t> 우울증 인식률은 약 </a:t>
            </a:r>
            <a:r>
              <a:rPr lang="en-US" altLang="ko-KR" sz="1100" dirty="0">
                <a:latin typeface="Apple SD Gothic Neo" panose="02000300000000000000" pitchFamily="2" charset="-127"/>
                <a:ea typeface="Apple SD Gothic Neo" panose="02000300000000000000" pitchFamily="2" charset="-127"/>
              </a:rPr>
              <a:t>11%</a:t>
            </a:r>
            <a:r>
              <a:rPr lang="ko-KR" altLang="en-US" sz="1100" dirty="0">
                <a:latin typeface="Apple SD Gothic Neo" panose="02000300000000000000" pitchFamily="2" charset="-127"/>
                <a:ea typeface="Apple SD Gothic Neo" panose="02000300000000000000" pitchFamily="2" charset="-127"/>
              </a:rPr>
              <a:t>와 </a:t>
            </a:r>
            <a:r>
              <a:rPr lang="en-US" altLang="ko-KR" sz="1100" dirty="0">
                <a:latin typeface="Apple SD Gothic Neo" panose="02000300000000000000" pitchFamily="2" charset="-127"/>
                <a:ea typeface="Apple SD Gothic Neo" panose="02000300000000000000" pitchFamily="2" charset="-127"/>
              </a:rPr>
              <a:t>43%</a:t>
            </a:r>
            <a:r>
              <a:rPr lang="ko-KR" altLang="en-US" sz="1100" dirty="0">
                <a:latin typeface="Apple SD Gothic Neo" panose="02000300000000000000" pitchFamily="2" charset="-127"/>
                <a:ea typeface="Apple SD Gothic Neo" panose="02000300000000000000" pitchFamily="2" charset="-127"/>
              </a:rPr>
              <a:t>로</a:t>
            </a:r>
            <a:r>
              <a:rPr lang="en-US" altLang="ko-KR" sz="1100" dirty="0">
                <a:latin typeface="Apple SD Gothic Neo" panose="02000300000000000000" pitchFamily="2" charset="-127"/>
                <a:ea typeface="Apple SD Gothic Neo" panose="02000300000000000000" pitchFamily="2" charset="-127"/>
              </a:rPr>
              <a:t>, </a:t>
            </a:r>
          </a:p>
          <a:p>
            <a:pPr>
              <a:lnSpc>
                <a:spcPct val="120000"/>
              </a:lnSpc>
            </a:pPr>
            <a:r>
              <a:rPr lang="ko-KR" altLang="en-US" sz="1100" dirty="0">
                <a:latin typeface="Apple SD Gothic Neo" panose="02000300000000000000" pitchFamily="2" charset="-127"/>
                <a:ea typeface="Apple SD Gothic Neo" panose="02000300000000000000" pitchFamily="2" charset="-127"/>
              </a:rPr>
              <a:t>독일</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스위스의 인식률인 약 </a:t>
            </a:r>
            <a:r>
              <a:rPr lang="en-US" altLang="ko-KR" sz="1100" dirty="0">
                <a:latin typeface="Apple SD Gothic Neo" panose="02000300000000000000" pitchFamily="2" charset="-127"/>
                <a:ea typeface="Apple SD Gothic Neo" panose="02000300000000000000" pitchFamily="2" charset="-127"/>
              </a:rPr>
              <a:t>70%, 60%</a:t>
            </a:r>
            <a:r>
              <a:rPr lang="ko-KR" altLang="en-US" sz="1100" dirty="0">
                <a:latin typeface="Apple SD Gothic Neo" panose="02000300000000000000" pitchFamily="2" charset="-127"/>
                <a:ea typeface="Apple SD Gothic Neo" panose="02000300000000000000" pitchFamily="2" charset="-127"/>
              </a:rPr>
              <a:t>와 비교하였을 때</a:t>
            </a:r>
            <a:endParaRPr lang="en-US" altLang="ko-KR" sz="1100" dirty="0">
              <a:latin typeface="Apple SD Gothic Neo" panose="02000300000000000000" pitchFamily="2" charset="-127"/>
              <a:ea typeface="Apple SD Gothic Neo" panose="02000300000000000000" pitchFamily="2" charset="-127"/>
            </a:endParaRPr>
          </a:p>
          <a:p>
            <a:pPr>
              <a:lnSpc>
                <a:spcPct val="120000"/>
              </a:lnSpc>
            </a:pPr>
            <a:r>
              <a:rPr lang="ko-KR" altLang="en-US" sz="1100" b="1" dirty="0">
                <a:latin typeface="Apple SD Gothic Neo" panose="02000300000000000000" pitchFamily="2" charset="-127"/>
                <a:ea typeface="Apple SD Gothic Neo" panose="02000300000000000000" pitchFamily="2" charset="-127"/>
              </a:rPr>
              <a:t>정신 질환과 관련된 문제 인식률이 현저히 낮은 수준</a:t>
            </a:r>
            <a:r>
              <a:rPr lang="en-US" altLang="ko-KR" sz="1100" baseline="30000" dirty="0">
                <a:latin typeface="Apple SD Gothic Neo" panose="02000300000000000000" pitchFamily="2" charset="-127"/>
                <a:ea typeface="Apple SD Gothic Neo" panose="02000300000000000000" pitchFamily="2" charset="-127"/>
              </a:rPr>
              <a:t>1)</a:t>
            </a:r>
          </a:p>
          <a:p>
            <a:pPr>
              <a:lnSpc>
                <a:spcPct val="120000"/>
              </a:lnSpc>
            </a:pP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ko-KR" altLang="en-US" sz="1100" dirty="0">
                <a:latin typeface="Apple SD Gothic Neo" panose="02000300000000000000" pitchFamily="2" charset="-127"/>
                <a:ea typeface="Apple SD Gothic Neo" panose="02000300000000000000" pitchFamily="2" charset="-127"/>
              </a:rPr>
              <a:t>한국은</a:t>
            </a:r>
            <a:r>
              <a:rPr kumimoji="1" lang="ko-KR" altLang="en-US" sz="1100" b="1" dirty="0">
                <a:latin typeface="Apple SD Gothic Neo" panose="02000300000000000000" pitchFamily="2" charset="-127"/>
                <a:ea typeface="Apple SD Gothic Neo" panose="02000300000000000000" pitchFamily="2" charset="-127"/>
              </a:rPr>
              <a:t> 평생을 기준으로 한 정신건강 서비스 이용률이 </a:t>
            </a:r>
            <a:r>
              <a:rPr kumimoji="1" lang="en-US" altLang="ko-KR" sz="1100" b="1" dirty="0">
                <a:solidFill>
                  <a:schemeClr val="accent1"/>
                </a:solidFill>
                <a:latin typeface="Apple SD Gothic Neo" panose="02000300000000000000" pitchFamily="2" charset="-127"/>
                <a:ea typeface="Apple SD Gothic Neo" panose="02000300000000000000" pitchFamily="2" charset="-127"/>
              </a:rPr>
              <a:t>22.2%</a:t>
            </a:r>
            <a:r>
              <a:rPr kumimoji="1" lang="ko-KR" altLang="en-US" sz="1100" dirty="0">
                <a:latin typeface="Apple SD Gothic Neo" panose="02000300000000000000" pitchFamily="2" charset="-127"/>
                <a:ea typeface="Apple SD Gothic Neo" panose="02000300000000000000" pitchFamily="2" charset="-127"/>
              </a:rPr>
              <a:t>로 </a:t>
            </a: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ko-KR" altLang="en-US" sz="1100" dirty="0">
                <a:latin typeface="Apple SD Gothic Neo" panose="02000300000000000000" pitchFamily="2" charset="-127"/>
                <a:ea typeface="Apple SD Gothic Neo" panose="02000300000000000000" pitchFamily="2" charset="-127"/>
              </a:rPr>
              <a:t>다른 국가의 </a:t>
            </a:r>
            <a:r>
              <a:rPr kumimoji="1" lang="en-US" altLang="ko-KR" sz="1100" dirty="0">
                <a:latin typeface="Apple SD Gothic Neo" panose="02000300000000000000" pitchFamily="2" charset="-127"/>
                <a:ea typeface="Apple SD Gothic Neo" panose="02000300000000000000" pitchFamily="2" charset="-127"/>
              </a:rPr>
              <a:t>1</a:t>
            </a:r>
            <a:r>
              <a:rPr kumimoji="1" lang="ko-KR" altLang="en-US" sz="1100" dirty="0">
                <a:latin typeface="Apple SD Gothic Neo" panose="02000300000000000000" pitchFamily="2" charset="-127"/>
                <a:ea typeface="Apple SD Gothic Neo" panose="02000300000000000000" pitchFamily="2" charset="-127"/>
              </a:rPr>
              <a:t>년 이용률에 못 미치며</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이용률이 가장 높은 </a:t>
            </a: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ko-KR" altLang="en-US" sz="1100" dirty="0">
                <a:latin typeface="Apple SD Gothic Neo" panose="02000300000000000000" pitchFamily="2" charset="-127"/>
                <a:ea typeface="Apple SD Gothic Neo" panose="02000300000000000000" pitchFamily="2" charset="-127"/>
              </a:rPr>
              <a:t>캐나다의 </a:t>
            </a:r>
            <a:r>
              <a:rPr kumimoji="1" lang="en-US" altLang="ko-KR" sz="1100" dirty="0">
                <a:latin typeface="Apple SD Gothic Neo" panose="02000300000000000000" pitchFamily="2" charset="-127"/>
                <a:ea typeface="Apple SD Gothic Neo" panose="02000300000000000000" pitchFamily="2" charset="-127"/>
              </a:rPr>
              <a:t>1</a:t>
            </a:r>
            <a:r>
              <a:rPr kumimoji="1" lang="ko-KR" altLang="en-US" sz="1100" dirty="0">
                <a:latin typeface="Apple SD Gothic Neo" panose="02000300000000000000" pitchFamily="2" charset="-127"/>
                <a:ea typeface="Apple SD Gothic Neo" panose="02000300000000000000" pitchFamily="2" charset="-127"/>
              </a:rPr>
              <a:t>년 이용률은 한국의 평생 이용률의 </a:t>
            </a:r>
            <a:r>
              <a:rPr kumimoji="1" lang="en-US" altLang="ko-KR" sz="1100" dirty="0">
                <a:latin typeface="Apple SD Gothic Neo" panose="02000300000000000000" pitchFamily="2" charset="-127"/>
                <a:ea typeface="Apple SD Gothic Neo" panose="02000300000000000000" pitchFamily="2" charset="-127"/>
              </a:rPr>
              <a:t>2</a:t>
            </a:r>
            <a:r>
              <a:rPr kumimoji="1" lang="ko-KR" altLang="en-US" sz="1100" dirty="0">
                <a:latin typeface="Apple SD Gothic Neo" panose="02000300000000000000" pitchFamily="2" charset="-127"/>
                <a:ea typeface="Apple SD Gothic Neo" panose="02000300000000000000" pitchFamily="2" charset="-127"/>
              </a:rPr>
              <a:t>배 이상임 </a:t>
            </a: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ko-KR" altLang="en-US" sz="1100" dirty="0">
                <a:latin typeface="Apple SD Gothic Neo" panose="02000300000000000000" pitchFamily="2" charset="-127"/>
                <a:ea typeface="Apple SD Gothic Neo" panose="02000300000000000000" pitchFamily="2" charset="-127"/>
              </a:rPr>
              <a:t>치료를 받지 </a:t>
            </a:r>
            <a:r>
              <a:rPr kumimoji="1" lang="ko-KR" altLang="en-US" sz="1100" b="1" dirty="0">
                <a:latin typeface="Apple SD Gothic Neo" panose="02000300000000000000" pitchFamily="2" charset="-127"/>
                <a:ea typeface="Apple SD Gothic Neo" panose="02000300000000000000" pitchFamily="2" charset="-127"/>
              </a:rPr>
              <a:t>않는</a:t>
            </a:r>
            <a:r>
              <a:rPr kumimoji="1" lang="ko-KR" altLang="en-US" sz="1100" dirty="0">
                <a:latin typeface="Apple SD Gothic Neo" panose="02000300000000000000" pitchFamily="2" charset="-127"/>
                <a:ea typeface="Apple SD Gothic Neo" panose="02000300000000000000" pitchFamily="2" charset="-127"/>
              </a:rPr>
              <a:t> 주된 이유 </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b="1" dirty="0">
                <a:latin typeface="Apple SD Gothic Neo" panose="02000300000000000000" pitchFamily="2" charset="-127"/>
                <a:ea typeface="Apple SD Gothic Neo" panose="02000300000000000000" pitchFamily="2" charset="-127"/>
              </a:rPr>
              <a:t>스스로 해결해보겠다는 태도</a:t>
            </a:r>
            <a:r>
              <a:rPr kumimoji="1" lang="en-US" altLang="ko-KR" sz="1100" dirty="0">
                <a:latin typeface="Apple SD Gothic Neo" panose="02000300000000000000" pitchFamily="2" charset="-127"/>
                <a:ea typeface="Apple SD Gothic Neo" panose="02000300000000000000" pitchFamily="2" charset="-127"/>
              </a:rPr>
              <a:t>"</a:t>
            </a:r>
          </a:p>
          <a:p>
            <a:pPr>
              <a:lnSpc>
                <a:spcPct val="120000"/>
              </a:lnSpc>
            </a:pP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ko-KR" altLang="en-US" sz="1100" dirty="0">
                <a:latin typeface="Apple SD Gothic Neo" panose="02000300000000000000" pitchFamily="2" charset="-127"/>
                <a:ea typeface="Apple SD Gothic Neo" panose="02000300000000000000" pitchFamily="2" charset="-127"/>
              </a:rPr>
              <a:t>정신건강 문제 발생 후 정신보건서비스 이용까지 걸리는 기간은</a:t>
            </a: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ko-KR" altLang="en-US" sz="1100" dirty="0">
                <a:latin typeface="Apple SD Gothic Neo" panose="02000300000000000000" pitchFamily="2" charset="-127"/>
                <a:ea typeface="Apple SD Gothic Neo" panose="02000300000000000000" pitchFamily="2" charset="-127"/>
              </a:rPr>
              <a:t>영국보다 </a:t>
            </a:r>
            <a:r>
              <a:rPr kumimoji="1" lang="en-US" altLang="ko-KR" sz="1100" dirty="0">
                <a:latin typeface="Apple SD Gothic Neo" panose="02000300000000000000" pitchFamily="2" charset="-127"/>
                <a:ea typeface="Apple SD Gothic Neo" panose="02000300000000000000" pitchFamily="2" charset="-127"/>
              </a:rPr>
              <a:t>2.8</a:t>
            </a:r>
            <a:r>
              <a:rPr kumimoji="1" lang="ko-KR" altLang="en-US" sz="1100" dirty="0">
                <a:latin typeface="Apple SD Gothic Neo" panose="02000300000000000000" pitchFamily="2" charset="-127"/>
                <a:ea typeface="Apple SD Gothic Neo" panose="02000300000000000000" pitchFamily="2" charset="-127"/>
              </a:rPr>
              <a:t>배나 긴 </a:t>
            </a:r>
            <a:r>
              <a:rPr kumimoji="1" lang="en-US" altLang="ko-KR" sz="1100" dirty="0">
                <a:latin typeface="Apple SD Gothic Neo" panose="02000300000000000000" pitchFamily="2" charset="-127"/>
                <a:ea typeface="Apple SD Gothic Neo" panose="02000300000000000000" pitchFamily="2" charset="-127"/>
              </a:rPr>
              <a:t>84</a:t>
            </a:r>
            <a:r>
              <a:rPr kumimoji="1" lang="ko-KR" altLang="en-US" sz="1100" dirty="0">
                <a:latin typeface="Apple SD Gothic Neo" panose="02000300000000000000" pitchFamily="2" charset="-127"/>
                <a:ea typeface="Apple SD Gothic Neo" panose="02000300000000000000" pitchFamily="2" charset="-127"/>
              </a:rPr>
              <a:t>주로</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약 </a:t>
            </a:r>
            <a:r>
              <a:rPr kumimoji="1" lang="en-US" altLang="ko-KR" sz="1100" dirty="0">
                <a:latin typeface="Apple SD Gothic Neo" panose="02000300000000000000" pitchFamily="2" charset="-127"/>
                <a:ea typeface="Apple SD Gothic Neo" panose="02000300000000000000" pitchFamily="2" charset="-127"/>
              </a:rPr>
              <a:t>1</a:t>
            </a:r>
            <a:r>
              <a:rPr kumimoji="1" lang="ko-KR" altLang="en-US" sz="1100" dirty="0">
                <a:latin typeface="Apple SD Gothic Neo" panose="02000300000000000000" pitchFamily="2" charset="-127"/>
                <a:ea typeface="Apple SD Gothic Neo" panose="02000300000000000000" pitchFamily="2" charset="-127"/>
              </a:rPr>
              <a:t>년 </a:t>
            </a:r>
            <a:r>
              <a:rPr kumimoji="1" lang="en-US" altLang="ko-KR" sz="1100" dirty="0">
                <a:latin typeface="Apple SD Gothic Neo" panose="02000300000000000000" pitchFamily="2" charset="-127"/>
                <a:ea typeface="Apple SD Gothic Neo" panose="02000300000000000000" pitchFamily="2" charset="-127"/>
              </a:rPr>
              <a:t>8</a:t>
            </a:r>
            <a:r>
              <a:rPr kumimoji="1" lang="ko-KR" altLang="en-US" sz="1100" dirty="0">
                <a:latin typeface="Apple SD Gothic Neo" panose="02000300000000000000" pitchFamily="2" charset="-127"/>
                <a:ea typeface="Apple SD Gothic Neo" panose="02000300000000000000" pitchFamily="2" charset="-127"/>
              </a:rPr>
              <a:t>개월이 소요됨</a:t>
            </a: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ko-KR" altLang="en-US" sz="1100" b="1" dirty="0">
                <a:solidFill>
                  <a:schemeClr val="accent1"/>
                </a:solidFill>
                <a:latin typeface="Apple SD Gothic Neo" panose="02000300000000000000" pitchFamily="2" charset="-127"/>
                <a:ea typeface="Apple SD Gothic Neo" panose="02000300000000000000" pitchFamily="2" charset="-127"/>
              </a:rPr>
              <a:t>낮은 </a:t>
            </a:r>
            <a:r>
              <a:rPr kumimoji="1" lang="ko-KR" altLang="en-US" sz="1100" b="1" dirty="0" err="1">
                <a:solidFill>
                  <a:schemeClr val="accent1"/>
                </a:solidFill>
                <a:latin typeface="Apple SD Gothic Neo" panose="02000300000000000000" pitchFamily="2" charset="-127"/>
                <a:ea typeface="Apple SD Gothic Neo" panose="02000300000000000000" pitchFamily="2" charset="-127"/>
              </a:rPr>
              <a:t>정신건강이해력</a:t>
            </a:r>
            <a:r>
              <a:rPr kumimoji="1" lang="ko-KR" altLang="en-US" sz="1100" dirty="0" err="1">
                <a:latin typeface="Apple SD Gothic Neo" panose="02000300000000000000" pitchFamily="2" charset="-127"/>
                <a:ea typeface="Apple SD Gothic Neo" panose="02000300000000000000" pitchFamily="2" charset="-127"/>
              </a:rPr>
              <a:t>으로</a:t>
            </a:r>
            <a:r>
              <a:rPr kumimoji="1" lang="ko-KR" altLang="en-US" sz="1100" dirty="0">
                <a:latin typeface="Apple SD Gothic Neo" panose="02000300000000000000" pitchFamily="2" charset="-127"/>
                <a:ea typeface="Apple SD Gothic Neo" panose="02000300000000000000" pitchFamily="2" charset="-127"/>
              </a:rPr>
              <a:t> 인한 </a:t>
            </a:r>
            <a:r>
              <a:rPr kumimoji="1" lang="ko-KR" altLang="en-US" sz="1100" b="1" dirty="0">
                <a:latin typeface="Apple SD Gothic Neo" panose="02000300000000000000" pitchFamily="2" charset="-127"/>
                <a:ea typeface="Apple SD Gothic Neo" panose="02000300000000000000" pitchFamily="2" charset="-127"/>
              </a:rPr>
              <a:t>치료 격차의 결과</a:t>
            </a:r>
            <a:r>
              <a:rPr kumimoji="1" lang="ko-KR" altLang="en-US" sz="1100" dirty="0">
                <a:latin typeface="Apple SD Gothic Neo" panose="02000300000000000000" pitchFamily="2" charset="-127"/>
                <a:ea typeface="Apple SD Gothic Neo" panose="02000300000000000000" pitchFamily="2" charset="-127"/>
              </a:rPr>
              <a:t>로 볼 수 있음</a:t>
            </a:r>
            <a:endParaRPr kumimoji="1" lang="en-US" altLang="ko-KR" sz="1100" dirty="0">
              <a:latin typeface="Apple SD Gothic Neo" panose="02000300000000000000" pitchFamily="2" charset="-127"/>
              <a:ea typeface="Apple SD Gothic Neo" panose="02000300000000000000" pitchFamily="2" charset="-127"/>
            </a:endParaRPr>
          </a:p>
        </p:txBody>
      </p:sp>
      <p:grpSp>
        <p:nvGrpSpPr>
          <p:cNvPr id="14" name="그룹 13">
            <a:extLst>
              <a:ext uri="{FF2B5EF4-FFF2-40B4-BE49-F238E27FC236}">
                <a16:creationId xmlns:a16="http://schemas.microsoft.com/office/drawing/2014/main" id="{4CE34352-88D8-48C3-8C64-0E677ADBD350}"/>
              </a:ext>
            </a:extLst>
          </p:cNvPr>
          <p:cNvGrpSpPr/>
          <p:nvPr/>
        </p:nvGrpSpPr>
        <p:grpSpPr>
          <a:xfrm>
            <a:off x="3586279" y="1937561"/>
            <a:ext cx="1506876" cy="716758"/>
            <a:chOff x="3271124" y="1543570"/>
            <a:chExt cx="1506876" cy="716758"/>
          </a:xfrm>
        </p:grpSpPr>
        <p:sp>
          <p:nvSpPr>
            <p:cNvPr id="29" name="모서리가 둥근 직사각형 28">
              <a:extLst>
                <a:ext uri="{FF2B5EF4-FFF2-40B4-BE49-F238E27FC236}">
                  <a16:creationId xmlns:a16="http://schemas.microsoft.com/office/drawing/2014/main" id="{7D98C734-AAFB-023C-D792-ED11C6716D52}"/>
                </a:ext>
              </a:extLst>
            </p:cNvPr>
            <p:cNvSpPr/>
            <p:nvPr/>
          </p:nvSpPr>
          <p:spPr>
            <a:xfrm>
              <a:off x="3271124" y="1543570"/>
              <a:ext cx="1506876" cy="716758"/>
            </a:xfrm>
            <a:prstGeom prst="roundRect">
              <a:avLst>
                <a:gd name="adj" fmla="val 50000"/>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a:p>
          </p:txBody>
        </p:sp>
        <p:sp>
          <p:nvSpPr>
            <p:cNvPr id="26" name="TextBox 25">
              <a:extLst>
                <a:ext uri="{FF2B5EF4-FFF2-40B4-BE49-F238E27FC236}">
                  <a16:creationId xmlns:a16="http://schemas.microsoft.com/office/drawing/2014/main" id="{3676654C-6A11-7282-F8B0-AB99B5BB11D3}"/>
                </a:ext>
              </a:extLst>
            </p:cNvPr>
            <p:cNvSpPr txBox="1"/>
            <p:nvPr/>
          </p:nvSpPr>
          <p:spPr>
            <a:xfrm>
              <a:off x="3271124" y="1638800"/>
              <a:ext cx="1506876" cy="526298"/>
            </a:xfrm>
            <a:prstGeom prst="rect">
              <a:avLst/>
            </a:prstGeom>
            <a:noFill/>
          </p:spPr>
          <p:txBody>
            <a:bodyPr wrap="square" rtlCol="0">
              <a:spAutoFit/>
            </a:bodyPr>
            <a:lstStyle/>
            <a:p>
              <a:pPr algn="ctr">
                <a:lnSpc>
                  <a:spcPct val="120000"/>
                </a:lnSpc>
              </a:pPr>
              <a:r>
                <a:rPr lang="ko-KR" altLang="en-US" sz="1200" dirty="0">
                  <a:solidFill>
                    <a:schemeClr val="bg1"/>
                  </a:solidFill>
                  <a:latin typeface="Apple SD Gothic Neo" panose="02000300000000000000" pitchFamily="2" charset="-127"/>
                  <a:ea typeface="Apple SD Gothic Neo" panose="02000300000000000000" pitchFamily="2" charset="-127"/>
                </a:rPr>
                <a:t>한국은 </a:t>
              </a:r>
              <a:r>
                <a:rPr lang="en-US" altLang="ko-KR" sz="1200" dirty="0">
                  <a:solidFill>
                    <a:schemeClr val="bg1"/>
                  </a:solidFill>
                  <a:latin typeface="Apple SD Gothic Neo" panose="02000300000000000000" pitchFamily="2" charset="-127"/>
                  <a:ea typeface="Apple SD Gothic Neo" panose="02000300000000000000" pitchFamily="2" charset="-127"/>
                </a:rPr>
                <a:t>‘</a:t>
              </a:r>
              <a:r>
                <a:rPr lang="ko-KR" altLang="en-US" sz="1200" b="1" dirty="0">
                  <a:solidFill>
                    <a:srgbClr val="FFFF00"/>
                  </a:solidFill>
                  <a:latin typeface="Apple SD Gothic Neo" panose="02000300000000000000" pitchFamily="2" charset="-127"/>
                  <a:ea typeface="Apple SD Gothic Neo" panose="02000300000000000000" pitchFamily="2" charset="-127"/>
                </a:rPr>
                <a:t>평생</a:t>
              </a:r>
              <a:r>
                <a:rPr lang="en-US" altLang="ko-KR" sz="1200" dirty="0">
                  <a:solidFill>
                    <a:schemeClr val="bg1"/>
                  </a:solidFill>
                  <a:latin typeface="Apple SD Gothic Neo" panose="02000300000000000000" pitchFamily="2" charset="-127"/>
                  <a:ea typeface="Apple SD Gothic Neo" panose="02000300000000000000" pitchFamily="2" charset="-127"/>
                </a:rPr>
                <a:t>’</a:t>
              </a:r>
              <a:r>
                <a:rPr lang="ko-KR" altLang="en-US" sz="1200" dirty="0">
                  <a:solidFill>
                    <a:schemeClr val="bg1"/>
                  </a:solidFill>
                  <a:latin typeface="Apple SD Gothic Neo" panose="02000300000000000000" pitchFamily="2" charset="-127"/>
                  <a:ea typeface="Apple SD Gothic Neo" panose="02000300000000000000" pitchFamily="2" charset="-127"/>
                </a:rPr>
                <a:t> 기준</a:t>
              </a:r>
              <a:r>
                <a:rPr lang="en-US" altLang="ko-KR" sz="1200" dirty="0">
                  <a:solidFill>
                    <a:schemeClr val="bg1"/>
                  </a:solidFill>
                  <a:latin typeface="Apple SD Gothic Neo" panose="02000300000000000000" pitchFamily="2" charset="-127"/>
                  <a:ea typeface="Apple SD Gothic Neo" panose="02000300000000000000" pitchFamily="2" charset="-127"/>
                </a:rPr>
                <a:t>,</a:t>
              </a:r>
            </a:p>
            <a:p>
              <a:pPr algn="ctr">
                <a:lnSpc>
                  <a:spcPct val="120000"/>
                </a:lnSpc>
              </a:pPr>
              <a:r>
                <a:rPr lang="ko-KR" altLang="en-US" sz="1200" dirty="0">
                  <a:solidFill>
                    <a:schemeClr val="bg1"/>
                  </a:solidFill>
                  <a:latin typeface="Apple SD Gothic Neo" panose="02000300000000000000" pitchFamily="2" charset="-127"/>
                  <a:ea typeface="Apple SD Gothic Neo" panose="02000300000000000000" pitchFamily="2" charset="-127"/>
                </a:rPr>
                <a:t>나머지는 </a:t>
              </a:r>
              <a:r>
                <a:rPr lang="en-US" altLang="ko-KR" sz="1200" dirty="0">
                  <a:solidFill>
                    <a:schemeClr val="bg1"/>
                  </a:solidFill>
                  <a:latin typeface="Apple SD Gothic Neo" panose="02000300000000000000" pitchFamily="2" charset="-127"/>
                  <a:ea typeface="Apple SD Gothic Neo" panose="02000300000000000000" pitchFamily="2" charset="-127"/>
                </a:rPr>
                <a:t>‘</a:t>
              </a:r>
              <a:r>
                <a:rPr lang="en-US" altLang="ko-KR" sz="1200" b="1" dirty="0">
                  <a:solidFill>
                    <a:srgbClr val="FFFF00"/>
                  </a:solidFill>
                  <a:latin typeface="Apple SD Gothic Neo" panose="02000300000000000000" pitchFamily="2" charset="-127"/>
                  <a:ea typeface="Apple SD Gothic Neo" panose="02000300000000000000" pitchFamily="2" charset="-127"/>
                </a:rPr>
                <a:t>1</a:t>
              </a:r>
              <a:r>
                <a:rPr lang="ko-KR" altLang="en-US" sz="1200" b="1" dirty="0">
                  <a:solidFill>
                    <a:srgbClr val="FFFF00"/>
                  </a:solidFill>
                  <a:latin typeface="Apple SD Gothic Neo" panose="02000300000000000000" pitchFamily="2" charset="-127"/>
                  <a:ea typeface="Apple SD Gothic Neo" panose="02000300000000000000" pitchFamily="2" charset="-127"/>
                </a:rPr>
                <a:t>년</a:t>
              </a:r>
              <a:r>
                <a:rPr lang="en-US" altLang="ko-KR" sz="1200" dirty="0">
                  <a:solidFill>
                    <a:schemeClr val="bg1"/>
                  </a:solidFill>
                  <a:latin typeface="Apple SD Gothic Neo" panose="02000300000000000000" pitchFamily="2" charset="-127"/>
                  <a:ea typeface="Apple SD Gothic Neo" panose="02000300000000000000" pitchFamily="2" charset="-127"/>
                </a:rPr>
                <a:t>’</a:t>
              </a:r>
              <a:r>
                <a:rPr lang="ko-KR" altLang="en-US" sz="1200" dirty="0">
                  <a:solidFill>
                    <a:schemeClr val="bg1"/>
                  </a:solidFill>
                  <a:latin typeface="Apple SD Gothic Neo" panose="02000300000000000000" pitchFamily="2" charset="-127"/>
                  <a:ea typeface="Apple SD Gothic Neo" panose="02000300000000000000" pitchFamily="2" charset="-127"/>
                </a:rPr>
                <a:t> 기준</a:t>
              </a:r>
              <a:endParaRPr lang="en-US" altLang="ko-KR" sz="1200" dirty="0">
                <a:solidFill>
                  <a:schemeClr val="bg1"/>
                </a:solidFill>
                <a:latin typeface="Apple SD Gothic Neo" panose="02000300000000000000" pitchFamily="2" charset="-127"/>
                <a:ea typeface="Apple SD Gothic Neo" panose="02000300000000000000" pitchFamily="2" charset="-127"/>
              </a:endParaRPr>
            </a:p>
          </p:txBody>
        </p:sp>
      </p:grpSp>
      <p:cxnSp>
        <p:nvCxnSpPr>
          <p:cNvPr id="18" name="직선 연결선[R] 17">
            <a:extLst>
              <a:ext uri="{FF2B5EF4-FFF2-40B4-BE49-F238E27FC236}">
                <a16:creationId xmlns:a16="http://schemas.microsoft.com/office/drawing/2014/main" id="{760414D1-9162-DF11-642D-73CA0EC58FBB}"/>
              </a:ext>
            </a:extLst>
          </p:cNvPr>
          <p:cNvCxnSpPr/>
          <p:nvPr/>
        </p:nvCxnSpPr>
        <p:spPr>
          <a:xfrm>
            <a:off x="5524541" y="1368727"/>
            <a:ext cx="0" cy="5004954"/>
          </a:xfrm>
          <a:prstGeom prst="line">
            <a:avLst/>
          </a:prstGeom>
          <a:ln w="12700">
            <a:solidFill>
              <a:srgbClr val="1D375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모서리가 둥근 직사각형 53">
            <a:extLst>
              <a:ext uri="{FF2B5EF4-FFF2-40B4-BE49-F238E27FC236}">
                <a16:creationId xmlns:a16="http://schemas.microsoft.com/office/drawing/2014/main" id="{BB192FCD-14CD-63B0-0CB6-C5F148F0D70E}"/>
              </a:ext>
            </a:extLst>
          </p:cNvPr>
          <p:cNvSpPr/>
          <p:nvPr/>
        </p:nvSpPr>
        <p:spPr>
          <a:xfrm>
            <a:off x="623007" y="4702179"/>
            <a:ext cx="8707557" cy="1872565"/>
          </a:xfrm>
          <a:prstGeom prst="roundRect">
            <a:avLst>
              <a:gd name="adj" fmla="val 66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40" name="TextBox 3"/>
          <p:cNvSpPr txBox="1"/>
          <p:nvPr/>
        </p:nvSpPr>
        <p:spPr>
          <a:xfrm>
            <a:off x="207630" y="206684"/>
            <a:ext cx="51732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147" rIns="37147" anchor="ctr">
            <a:spAutoFit/>
          </a:bodyPr>
          <a:lstStyle>
            <a:lvl1pPr>
              <a:defRPr sz="1400">
                <a:solidFill>
                  <a:srgbClr val="FFFFFF"/>
                </a:solidFill>
              </a:defRPr>
            </a:lvl1pPr>
          </a:lstStyle>
          <a:p>
            <a:r>
              <a:rPr sz="1200" dirty="0"/>
              <a:t>Part 1</a:t>
            </a:r>
            <a:r>
              <a:rPr lang="en-US" altLang="ko-KR" sz="1200" dirty="0"/>
              <a:t>.</a:t>
            </a:r>
            <a:r>
              <a:rPr sz="1200" dirty="0"/>
              <a:t> </a:t>
            </a:r>
          </a:p>
        </p:txBody>
      </p:sp>
      <p:sp>
        <p:nvSpPr>
          <p:cNvPr id="10" name="TextBox 9">
            <a:extLst>
              <a:ext uri="{FF2B5EF4-FFF2-40B4-BE49-F238E27FC236}">
                <a16:creationId xmlns:a16="http://schemas.microsoft.com/office/drawing/2014/main" id="{E014A2D6-3473-B78E-FF0A-E431EA3491D1}"/>
              </a:ext>
            </a:extLst>
          </p:cNvPr>
          <p:cNvSpPr txBox="1"/>
          <p:nvPr/>
        </p:nvSpPr>
        <p:spPr>
          <a:xfrm>
            <a:off x="774190" y="187008"/>
            <a:ext cx="2694445"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서비스 구상 및 차별성</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sp>
        <p:nvSpPr>
          <p:cNvPr id="3" name="TextBox 2">
            <a:extLst>
              <a:ext uri="{FF2B5EF4-FFF2-40B4-BE49-F238E27FC236}">
                <a16:creationId xmlns:a16="http://schemas.microsoft.com/office/drawing/2014/main" id="{3FDD55D8-6370-F43D-4D51-0AD022BC8AD1}"/>
              </a:ext>
            </a:extLst>
          </p:cNvPr>
          <p:cNvSpPr txBox="1"/>
          <p:nvPr/>
        </p:nvSpPr>
        <p:spPr>
          <a:xfrm>
            <a:off x="575436" y="1219538"/>
            <a:ext cx="1774590"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서비스 대상</a:t>
            </a:r>
          </a:p>
        </p:txBody>
      </p:sp>
      <p:sp>
        <p:nvSpPr>
          <p:cNvPr id="9" name="직사각형 8">
            <a:extLst>
              <a:ext uri="{FF2B5EF4-FFF2-40B4-BE49-F238E27FC236}">
                <a16:creationId xmlns:a16="http://schemas.microsoft.com/office/drawing/2014/main" id="{3624C5D2-CB1F-E74B-9B88-332A3C89A55C}"/>
              </a:ext>
            </a:extLst>
          </p:cNvPr>
          <p:cNvSpPr/>
          <p:nvPr/>
        </p:nvSpPr>
        <p:spPr>
          <a:xfrm>
            <a:off x="575436" y="2763141"/>
            <a:ext cx="2221157" cy="307777"/>
          </a:xfrm>
          <a:prstGeom prst="rect">
            <a:avLst/>
          </a:prstGeom>
        </p:spPr>
        <p:txBody>
          <a:bodyPr wrap="square">
            <a:spAutoFit/>
          </a:bodyPr>
          <a:lstStyle/>
          <a:p>
            <a:r>
              <a:rPr lang="en-US" altLang="ko-KR" sz="1400" b="1" dirty="0">
                <a:latin typeface="Apple SD Gothic Neo" panose="02000300000000000000" pitchFamily="2" charset="-127"/>
                <a:ea typeface="Apple SD Gothic Neo" panose="02000300000000000000" pitchFamily="2" charset="-127"/>
              </a:rPr>
              <a:t>&gt;</a:t>
            </a:r>
            <a:r>
              <a:rPr lang="ko-KR" altLang="en-US" sz="1400" b="1" dirty="0">
                <a:latin typeface="Apple SD Gothic Neo" panose="02000300000000000000" pitchFamily="2" charset="-127"/>
                <a:ea typeface="Apple SD Gothic Neo" panose="02000300000000000000" pitchFamily="2" charset="-127"/>
              </a:rPr>
              <a:t> 서비스 기능</a:t>
            </a:r>
          </a:p>
        </p:txBody>
      </p:sp>
      <p:sp>
        <p:nvSpPr>
          <p:cNvPr id="20" name="직사각형 19">
            <a:extLst>
              <a:ext uri="{FF2B5EF4-FFF2-40B4-BE49-F238E27FC236}">
                <a16:creationId xmlns:a16="http://schemas.microsoft.com/office/drawing/2014/main" id="{1F5E3BE6-0339-6763-4405-58E53F3261BD}"/>
              </a:ext>
            </a:extLst>
          </p:cNvPr>
          <p:cNvSpPr/>
          <p:nvPr/>
        </p:nvSpPr>
        <p:spPr>
          <a:xfrm>
            <a:off x="653284" y="4874121"/>
            <a:ext cx="4953000" cy="307777"/>
          </a:xfrm>
          <a:prstGeom prst="rect">
            <a:avLst/>
          </a:prstGeom>
        </p:spPr>
        <p:txBody>
          <a:bodyPr>
            <a:spAutoFit/>
          </a:bodyPr>
          <a:lstStyle/>
          <a:p>
            <a:r>
              <a:rPr lang="en-US" altLang="ko-KR" sz="1400" b="1" dirty="0">
                <a:latin typeface="Apple SD Gothic Neo" panose="02000300000000000000" pitchFamily="2" charset="-127"/>
                <a:ea typeface="Apple SD Gothic Neo" panose="02000300000000000000" pitchFamily="2" charset="-127"/>
              </a:rPr>
              <a:t>&gt;</a:t>
            </a:r>
            <a:r>
              <a:rPr lang="ko-KR" altLang="en-US" sz="1400" b="1" dirty="0">
                <a:latin typeface="Apple SD Gothic Neo" panose="02000300000000000000" pitchFamily="2" charset="-127"/>
                <a:ea typeface="Apple SD Gothic Neo" panose="02000300000000000000" pitchFamily="2" charset="-127"/>
              </a:rPr>
              <a:t> 서비스 기대효과</a:t>
            </a:r>
          </a:p>
        </p:txBody>
      </p:sp>
      <p:grpSp>
        <p:nvGrpSpPr>
          <p:cNvPr id="21" name="그룹 20">
            <a:extLst>
              <a:ext uri="{FF2B5EF4-FFF2-40B4-BE49-F238E27FC236}">
                <a16:creationId xmlns:a16="http://schemas.microsoft.com/office/drawing/2014/main" id="{AAC0EBA7-E729-ED06-E6E4-BD6BD94BF8D7}"/>
              </a:ext>
            </a:extLst>
          </p:cNvPr>
          <p:cNvGrpSpPr/>
          <p:nvPr/>
        </p:nvGrpSpPr>
        <p:grpSpPr>
          <a:xfrm>
            <a:off x="1668975" y="1644001"/>
            <a:ext cx="2090912" cy="716758"/>
            <a:chOff x="3271124" y="1543570"/>
            <a:chExt cx="1569782" cy="716758"/>
          </a:xfrm>
        </p:grpSpPr>
        <p:sp>
          <p:nvSpPr>
            <p:cNvPr id="23" name="모서리가 둥근 직사각형 22">
              <a:extLst>
                <a:ext uri="{FF2B5EF4-FFF2-40B4-BE49-F238E27FC236}">
                  <a16:creationId xmlns:a16="http://schemas.microsoft.com/office/drawing/2014/main" id="{F616525A-C25A-38B0-976E-FDA5C45043B7}"/>
                </a:ext>
              </a:extLst>
            </p:cNvPr>
            <p:cNvSpPr/>
            <p:nvPr/>
          </p:nvSpPr>
          <p:spPr>
            <a:xfrm>
              <a:off x="3271124" y="1543570"/>
              <a:ext cx="1569782" cy="716758"/>
            </a:xfrm>
            <a:prstGeom prst="roundRect">
              <a:avLst>
                <a:gd name="adj" fmla="val 50000"/>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p>
          </p:txBody>
        </p:sp>
        <p:sp>
          <p:nvSpPr>
            <p:cNvPr id="24" name="TextBox 23">
              <a:extLst>
                <a:ext uri="{FF2B5EF4-FFF2-40B4-BE49-F238E27FC236}">
                  <a16:creationId xmlns:a16="http://schemas.microsoft.com/office/drawing/2014/main" id="{CCC1FD69-7054-4CA1-72DF-1D85C1B83283}"/>
                </a:ext>
              </a:extLst>
            </p:cNvPr>
            <p:cNvSpPr txBox="1"/>
            <p:nvPr/>
          </p:nvSpPr>
          <p:spPr>
            <a:xfrm>
              <a:off x="3422540" y="1638799"/>
              <a:ext cx="1266951" cy="526298"/>
            </a:xfrm>
            <a:prstGeom prst="rect">
              <a:avLst/>
            </a:prstGeom>
            <a:noFill/>
          </p:spPr>
          <p:txBody>
            <a:bodyPr wrap="square" rtlCol="0">
              <a:spAutoFit/>
            </a:bodyPr>
            <a:lstStyle/>
            <a:p>
              <a:pPr algn="ctr">
                <a:lnSpc>
                  <a:spcPct val="120000"/>
                </a:lnSpc>
              </a:pPr>
              <a:r>
                <a:rPr lang="ko-KR" altLang="en-US" sz="1200" dirty="0">
                  <a:solidFill>
                    <a:schemeClr val="bg1"/>
                  </a:solidFill>
                  <a:latin typeface="Apple SD Gothic Neo" panose="02000300000000000000" pitchFamily="2" charset="-127"/>
                  <a:ea typeface="Apple SD Gothic Neo" panose="02000300000000000000" pitchFamily="2" charset="-127"/>
                </a:rPr>
                <a:t>정신의료서비스 </a:t>
              </a:r>
              <a:r>
                <a:rPr lang="ko-KR" altLang="en-US" sz="1200" b="1" dirty="0">
                  <a:solidFill>
                    <a:srgbClr val="FFFF00"/>
                  </a:solidFill>
                  <a:latin typeface="Apple SD Gothic Neo" panose="02000300000000000000" pitchFamily="2" charset="-127"/>
                  <a:ea typeface="Apple SD Gothic Neo" panose="02000300000000000000" pitchFamily="2" charset="-127"/>
                </a:rPr>
                <a:t>수요자</a:t>
              </a:r>
              <a:endParaRPr lang="en-US" altLang="ko-KR" sz="1200" b="1" dirty="0">
                <a:solidFill>
                  <a:srgbClr val="FFFF00"/>
                </a:solidFill>
                <a:latin typeface="Apple SD Gothic Neo" panose="02000300000000000000" pitchFamily="2" charset="-127"/>
                <a:ea typeface="Apple SD Gothic Neo" panose="02000300000000000000" pitchFamily="2" charset="-127"/>
              </a:endParaRPr>
            </a:p>
            <a:p>
              <a:pPr algn="ctr">
                <a:lnSpc>
                  <a:spcPct val="120000"/>
                </a:lnSpc>
              </a:pPr>
              <a:r>
                <a:rPr lang="en-US" altLang="ko-KR" sz="1200" b="1" dirty="0">
                  <a:solidFill>
                    <a:srgbClr val="FFFF00"/>
                  </a:solidFill>
                  <a:latin typeface="Apple SD Gothic Neo" panose="02000300000000000000" pitchFamily="2" charset="-127"/>
                  <a:ea typeface="Apple SD Gothic Neo" panose="02000300000000000000" pitchFamily="2" charset="-127"/>
                </a:rPr>
                <a:t>(</a:t>
              </a:r>
              <a:r>
                <a:rPr lang="ko-KR" altLang="en-US" sz="1200" b="1" dirty="0">
                  <a:solidFill>
                    <a:srgbClr val="FFFF00"/>
                  </a:solidFill>
                  <a:latin typeface="Apple SD Gothic Neo" panose="02000300000000000000" pitchFamily="2" charset="-127"/>
                  <a:ea typeface="Apple SD Gothic Neo" panose="02000300000000000000" pitchFamily="2" charset="-127"/>
                </a:rPr>
                <a:t>일반 이용자</a:t>
              </a:r>
              <a:r>
                <a:rPr lang="en-US" altLang="ko-KR" sz="1200" b="1" dirty="0">
                  <a:solidFill>
                    <a:srgbClr val="FFFF00"/>
                  </a:solidFill>
                  <a:latin typeface="Apple SD Gothic Neo" panose="02000300000000000000" pitchFamily="2" charset="-127"/>
                  <a:ea typeface="Apple SD Gothic Neo" panose="02000300000000000000" pitchFamily="2" charset="-127"/>
                </a:rPr>
                <a:t>)</a:t>
              </a:r>
            </a:p>
          </p:txBody>
        </p:sp>
      </p:grpSp>
      <p:sp>
        <p:nvSpPr>
          <p:cNvPr id="34" name="TextBox 33">
            <a:extLst>
              <a:ext uri="{FF2B5EF4-FFF2-40B4-BE49-F238E27FC236}">
                <a16:creationId xmlns:a16="http://schemas.microsoft.com/office/drawing/2014/main" id="{82F9380B-2B68-6765-A8E7-481AD2D367CB}"/>
              </a:ext>
            </a:extLst>
          </p:cNvPr>
          <p:cNvSpPr txBox="1"/>
          <p:nvPr/>
        </p:nvSpPr>
        <p:spPr>
          <a:xfrm>
            <a:off x="877920" y="5608031"/>
            <a:ext cx="3968563" cy="646716"/>
          </a:xfrm>
          <a:prstGeom prst="rect">
            <a:avLst/>
          </a:prstGeom>
          <a:noFill/>
        </p:spPr>
        <p:txBody>
          <a:bodyPr wrap="square" rtlCol="0">
            <a:spAutoFit/>
          </a:bodyPr>
          <a:lstStyle/>
          <a:p>
            <a:pPr>
              <a:lnSpc>
                <a:spcPct val="110000"/>
              </a:lnSpc>
            </a:pPr>
            <a:r>
              <a:rPr kumimoji="1" lang="ko-KR" altLang="en-US" sz="1100" b="1" dirty="0">
                <a:solidFill>
                  <a:srgbClr val="393939"/>
                </a:solidFill>
                <a:latin typeface="Apple SD Gothic Neo" panose="02000300000000000000" pitchFamily="2" charset="-127"/>
                <a:ea typeface="Apple SD Gothic Neo" panose="02000300000000000000" pitchFamily="2" charset="-127"/>
              </a:rPr>
              <a:t>개인정보 노출 없이 </a:t>
            </a:r>
            <a:r>
              <a:rPr kumimoji="1" lang="ko-KR" altLang="en-US" sz="1100" dirty="0">
                <a:solidFill>
                  <a:srgbClr val="393939"/>
                </a:solidFill>
                <a:latin typeface="Apple SD Gothic Neo" panose="02000300000000000000" pitchFamily="2" charset="-127"/>
                <a:ea typeface="Apple SD Gothic Neo" panose="02000300000000000000" pitchFamily="2" charset="-127"/>
              </a:rPr>
              <a:t>의료서비스를 조회하고 기관과 소통함으로써</a:t>
            </a:r>
            <a:r>
              <a:rPr kumimoji="1" lang="en-US" altLang="ko-KR" sz="1100" dirty="0">
                <a:solidFill>
                  <a:srgbClr val="393939"/>
                </a:solidFill>
                <a:latin typeface="Apple SD Gothic Neo" panose="02000300000000000000" pitchFamily="2" charset="-127"/>
                <a:ea typeface="Apple SD Gothic Neo" panose="02000300000000000000" pitchFamily="2" charset="-127"/>
              </a:rPr>
              <a:t>,</a:t>
            </a:r>
          </a:p>
          <a:p>
            <a:pPr>
              <a:lnSpc>
                <a:spcPct val="110000"/>
              </a:lnSpc>
            </a:pPr>
            <a:r>
              <a:rPr kumimoji="1" lang="ko-KR" altLang="en-US" sz="1100" dirty="0">
                <a:solidFill>
                  <a:srgbClr val="393939"/>
                </a:solidFill>
                <a:latin typeface="Apple SD Gothic Neo" panose="02000300000000000000" pitchFamily="2" charset="-127"/>
                <a:ea typeface="Apple SD Gothic Neo" panose="02000300000000000000" pitchFamily="2" charset="-127"/>
              </a:rPr>
              <a:t>정신의료서비스에 대한 </a:t>
            </a:r>
            <a:r>
              <a:rPr kumimoji="1" lang="ko-KR" altLang="en-US" sz="1100" b="1" dirty="0">
                <a:solidFill>
                  <a:srgbClr val="393939"/>
                </a:solidFill>
                <a:latin typeface="Apple SD Gothic Neo" panose="02000300000000000000" pitchFamily="2" charset="-127"/>
                <a:ea typeface="Apple SD Gothic Neo" panose="02000300000000000000" pitchFamily="2" charset="-127"/>
              </a:rPr>
              <a:t>접근성을 높이고 </a:t>
            </a:r>
            <a:r>
              <a:rPr kumimoji="1" lang="ko-KR" altLang="en-US" sz="1100" b="1" dirty="0">
                <a:solidFill>
                  <a:schemeClr val="accent1"/>
                </a:solidFill>
                <a:latin typeface="Apple SD Gothic Neo" panose="02000300000000000000" pitchFamily="2" charset="-127"/>
                <a:ea typeface="Apple SD Gothic Neo" panose="02000300000000000000" pitchFamily="2" charset="-127"/>
              </a:rPr>
              <a:t>심리적 장벽</a:t>
            </a:r>
            <a:r>
              <a:rPr kumimoji="1" lang="ko-KR" altLang="en-US" sz="1100" b="1" dirty="0">
                <a:solidFill>
                  <a:srgbClr val="393939"/>
                </a:solidFill>
                <a:latin typeface="Apple SD Gothic Neo" panose="02000300000000000000" pitchFamily="2" charset="-127"/>
                <a:ea typeface="Apple SD Gothic Neo" panose="02000300000000000000" pitchFamily="2" charset="-127"/>
              </a:rPr>
              <a:t>을 낮춤</a:t>
            </a:r>
            <a:endParaRPr kumimoji="1" lang="en-US" altLang="ko-KR" sz="1100" b="1" dirty="0">
              <a:solidFill>
                <a:srgbClr val="393939"/>
              </a:solidFill>
              <a:latin typeface="Apple SD Gothic Neo" panose="02000300000000000000" pitchFamily="2" charset="-127"/>
              <a:ea typeface="Apple SD Gothic Neo" panose="02000300000000000000" pitchFamily="2" charset="-127"/>
            </a:endParaRPr>
          </a:p>
          <a:p>
            <a:pPr>
              <a:lnSpc>
                <a:spcPct val="110000"/>
              </a:lnSpc>
            </a:pPr>
            <a:r>
              <a:rPr kumimoji="1" lang="ko-KR" altLang="en-US" sz="1100" dirty="0">
                <a:solidFill>
                  <a:srgbClr val="393939"/>
                </a:solidFill>
                <a:latin typeface="Apple SD Gothic Neo" panose="02000300000000000000" pitchFamily="2" charset="-127"/>
                <a:ea typeface="Apple SD Gothic Neo" panose="02000300000000000000" pitchFamily="2" charset="-127"/>
              </a:rPr>
              <a:t>→ 정신건강서비스 이용 촉진</a:t>
            </a:r>
            <a:endParaRPr kumimoji="1" lang="ko-KR" altLang="en-US" sz="1100" dirty="0">
              <a:latin typeface="Apple SD Gothic Neo" panose="02000300000000000000" pitchFamily="2" charset="-127"/>
              <a:ea typeface="Apple SD Gothic Neo" panose="02000300000000000000" pitchFamily="2" charset="-127"/>
            </a:endParaRPr>
          </a:p>
        </p:txBody>
      </p:sp>
      <p:grpSp>
        <p:nvGrpSpPr>
          <p:cNvPr id="18" name="그룹 17">
            <a:extLst>
              <a:ext uri="{FF2B5EF4-FFF2-40B4-BE49-F238E27FC236}">
                <a16:creationId xmlns:a16="http://schemas.microsoft.com/office/drawing/2014/main" id="{DBB34A0F-8763-C8DD-812C-7446B11DEFF7}"/>
              </a:ext>
            </a:extLst>
          </p:cNvPr>
          <p:cNvGrpSpPr/>
          <p:nvPr/>
        </p:nvGrpSpPr>
        <p:grpSpPr>
          <a:xfrm>
            <a:off x="877920" y="5260921"/>
            <a:ext cx="1004950" cy="290849"/>
            <a:chOff x="526939" y="4571544"/>
            <a:chExt cx="1004950" cy="290849"/>
          </a:xfrm>
        </p:grpSpPr>
        <p:sp>
          <p:nvSpPr>
            <p:cNvPr id="16" name="직사각형 15">
              <a:extLst>
                <a:ext uri="{FF2B5EF4-FFF2-40B4-BE49-F238E27FC236}">
                  <a16:creationId xmlns:a16="http://schemas.microsoft.com/office/drawing/2014/main" id="{00EBCE84-8454-D036-C7E1-8BA510DA6501}"/>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4ABF0979-43D6-60C7-BDA8-8BC6F1B13B5A}"/>
                </a:ext>
              </a:extLst>
            </p:cNvPr>
            <p:cNvSpPr/>
            <p:nvPr/>
          </p:nvSpPr>
          <p:spPr>
            <a:xfrm>
              <a:off x="584420" y="4571544"/>
              <a:ext cx="889987" cy="290849"/>
            </a:xfrm>
            <a:prstGeom prst="rect">
              <a:avLst/>
            </a:prstGeom>
          </p:spPr>
          <p:txBody>
            <a:bodyPr wrap="none" anchor="ctr">
              <a:spAutoFit/>
            </a:bodyPr>
            <a:lstStyle/>
            <a:p>
              <a:pPr algn="ctr">
                <a:lnSpc>
                  <a:spcPct val="110000"/>
                </a:lnSpc>
              </a:pPr>
              <a:r>
                <a:rPr kumimoji="1" lang="ko-KR" altLang="en-US" sz="1200" b="1" dirty="0">
                  <a:solidFill>
                    <a:schemeClr val="bg1"/>
                  </a:solidFill>
                  <a:latin typeface="Apple SD Gothic Neo" panose="02000300000000000000" pitchFamily="2" charset="-127"/>
                  <a:ea typeface="Apple SD Gothic Neo" panose="02000300000000000000" pitchFamily="2" charset="-127"/>
                </a:rPr>
                <a:t>일반 이용자</a:t>
              </a:r>
              <a:endParaRPr kumimoji="1" lang="en-US" altLang="ko-KR" sz="1200" b="1" dirty="0">
                <a:solidFill>
                  <a:schemeClr val="bg1"/>
                </a:solidFill>
                <a:latin typeface="Apple SD Gothic Neo" panose="02000300000000000000" pitchFamily="2" charset="-127"/>
                <a:ea typeface="Apple SD Gothic Neo" panose="02000300000000000000" pitchFamily="2" charset="-127"/>
              </a:endParaRPr>
            </a:p>
          </p:txBody>
        </p:sp>
      </p:grpSp>
      <p:sp>
        <p:nvSpPr>
          <p:cNvPr id="35" name="직사각형 34">
            <a:extLst>
              <a:ext uri="{FF2B5EF4-FFF2-40B4-BE49-F238E27FC236}">
                <a16:creationId xmlns:a16="http://schemas.microsoft.com/office/drawing/2014/main" id="{996C0E7B-D000-BDAF-777A-C10E749672EF}"/>
              </a:ext>
            </a:extLst>
          </p:cNvPr>
          <p:cNvSpPr/>
          <p:nvPr/>
        </p:nvSpPr>
        <p:spPr>
          <a:xfrm>
            <a:off x="4846483" y="5605202"/>
            <a:ext cx="4226487" cy="459293"/>
          </a:xfrm>
          <a:prstGeom prst="rect">
            <a:avLst/>
          </a:prstGeom>
        </p:spPr>
        <p:txBody>
          <a:bodyPr wrap="square">
            <a:spAutoFit/>
          </a:bodyPr>
          <a:lstStyle/>
          <a:p>
            <a:pPr>
              <a:lnSpc>
                <a:spcPct val="110000"/>
              </a:lnSpc>
            </a:pPr>
            <a:r>
              <a:rPr kumimoji="1" lang="ko-KR" altLang="en-US" sz="1100" b="1" dirty="0">
                <a:solidFill>
                  <a:srgbClr val="393939"/>
                </a:solidFill>
                <a:latin typeface="Apple SD Gothic Neo" panose="02000300000000000000" pitchFamily="2" charset="-127"/>
                <a:ea typeface="Apple SD Gothic Neo" panose="02000300000000000000" pitchFamily="2" charset="-127"/>
              </a:rPr>
              <a:t>별도의 관리 없이 </a:t>
            </a:r>
            <a:r>
              <a:rPr kumimoji="1" lang="ko-KR" altLang="en-US" sz="1100" dirty="0">
                <a:solidFill>
                  <a:srgbClr val="393939"/>
                </a:solidFill>
                <a:latin typeface="Apple SD Gothic Neo" panose="02000300000000000000" pitchFamily="2" charset="-127"/>
                <a:ea typeface="Apple SD Gothic Neo" panose="02000300000000000000" pitchFamily="2" charset="-127"/>
              </a:rPr>
              <a:t>플랫폼을 통하여 기관을 </a:t>
            </a:r>
            <a:r>
              <a:rPr kumimoji="1" lang="ko-KR" altLang="en-US" sz="1100" b="1" dirty="0">
                <a:solidFill>
                  <a:srgbClr val="393939"/>
                </a:solidFill>
                <a:latin typeface="Apple SD Gothic Neo" panose="02000300000000000000" pitchFamily="2" charset="-127"/>
                <a:ea typeface="Apple SD Gothic Neo" panose="02000300000000000000" pitchFamily="2" charset="-127"/>
              </a:rPr>
              <a:t>홍보</a:t>
            </a:r>
            <a:r>
              <a:rPr kumimoji="1" lang="ko-KR" altLang="en-US" sz="1100" dirty="0">
                <a:solidFill>
                  <a:srgbClr val="393939"/>
                </a:solidFill>
                <a:latin typeface="Apple SD Gothic Neo" panose="02000300000000000000" pitchFamily="2" charset="-127"/>
                <a:ea typeface="Apple SD Gothic Neo" panose="02000300000000000000" pitchFamily="2" charset="-127"/>
              </a:rPr>
              <a:t>하고 이용자와의 </a:t>
            </a:r>
            <a:r>
              <a:rPr kumimoji="1" lang="ko-KR" altLang="en-US" sz="1100" b="1" dirty="0">
                <a:solidFill>
                  <a:srgbClr val="393939"/>
                </a:solidFill>
                <a:latin typeface="Apple SD Gothic Neo" panose="02000300000000000000" pitchFamily="2" charset="-127"/>
                <a:ea typeface="Apple SD Gothic Neo" panose="02000300000000000000" pitchFamily="2" charset="-127"/>
              </a:rPr>
              <a:t>소통</a:t>
            </a:r>
            <a:r>
              <a:rPr kumimoji="1" lang="ko-KR" altLang="en-US" sz="1100" dirty="0">
                <a:solidFill>
                  <a:srgbClr val="393939"/>
                </a:solidFill>
                <a:latin typeface="Apple SD Gothic Neo" panose="02000300000000000000" pitchFamily="2" charset="-127"/>
                <a:ea typeface="Apple SD Gothic Neo" panose="02000300000000000000" pitchFamily="2" charset="-127"/>
              </a:rPr>
              <a:t> 가능</a:t>
            </a:r>
            <a:endParaRPr kumimoji="1" lang="en-US" altLang="ko-KR" sz="1100" dirty="0">
              <a:solidFill>
                <a:srgbClr val="393939"/>
              </a:solidFill>
              <a:latin typeface="Apple SD Gothic Neo" panose="02000300000000000000" pitchFamily="2" charset="-127"/>
              <a:ea typeface="Apple SD Gothic Neo" panose="02000300000000000000" pitchFamily="2" charset="-127"/>
            </a:endParaRPr>
          </a:p>
          <a:p>
            <a:pPr>
              <a:lnSpc>
                <a:spcPct val="110000"/>
              </a:lnSpc>
            </a:pPr>
            <a:r>
              <a:rPr kumimoji="1" lang="ko-KR" altLang="en-US" sz="1100" b="1" dirty="0">
                <a:solidFill>
                  <a:srgbClr val="393939"/>
                </a:solidFill>
                <a:latin typeface="Apple SD Gothic Neo" panose="02000300000000000000" pitchFamily="2" charset="-127"/>
                <a:ea typeface="Apple SD Gothic Neo" panose="02000300000000000000" pitchFamily="2" charset="-127"/>
              </a:rPr>
              <a:t>잠재 수요자를 중심으로 </a:t>
            </a:r>
            <a:r>
              <a:rPr kumimoji="1" lang="ko-KR" altLang="en-US" sz="1100" dirty="0">
                <a:solidFill>
                  <a:srgbClr val="393939"/>
                </a:solidFill>
                <a:latin typeface="Apple SD Gothic Neo" panose="02000300000000000000" pitchFamily="2" charset="-127"/>
                <a:ea typeface="Apple SD Gothic Neo" panose="02000300000000000000" pitchFamily="2" charset="-127"/>
              </a:rPr>
              <a:t>서비스 니즈 파악이 가능함</a:t>
            </a:r>
            <a:endParaRPr lang="ko-KR" altLang="en-US" sz="1100" dirty="0"/>
          </a:p>
        </p:txBody>
      </p:sp>
      <p:sp>
        <p:nvSpPr>
          <p:cNvPr id="31" name="TextBox 30">
            <a:extLst>
              <a:ext uri="{FF2B5EF4-FFF2-40B4-BE49-F238E27FC236}">
                <a16:creationId xmlns:a16="http://schemas.microsoft.com/office/drawing/2014/main" id="{FFD27939-270E-7878-BF8F-D86B6AD69283}"/>
              </a:ext>
            </a:extLst>
          </p:cNvPr>
          <p:cNvSpPr txBox="1"/>
          <p:nvPr/>
        </p:nvSpPr>
        <p:spPr>
          <a:xfrm>
            <a:off x="1028871" y="3956246"/>
            <a:ext cx="1984505" cy="430887"/>
          </a:xfrm>
          <a:prstGeom prst="rect">
            <a:avLst/>
          </a:prstGeom>
          <a:noFill/>
        </p:spPr>
        <p:txBody>
          <a:bodyPr wrap="square" rtlCol="0">
            <a:spAutoFit/>
          </a:bodyPr>
          <a:lstStyle/>
          <a:p>
            <a:pPr algn="ctr"/>
            <a:r>
              <a:rPr kumimoji="1" lang="ko-KR" altLang="en-US" sz="1100" dirty="0">
                <a:solidFill>
                  <a:srgbClr val="393939"/>
                </a:solidFill>
                <a:latin typeface="Apple SD Gothic Neo" panose="02000300000000000000" pitchFamily="2" charset="-127"/>
                <a:ea typeface="Apple SD Gothic Neo" panose="02000300000000000000" pitchFamily="2" charset="-127"/>
              </a:rPr>
              <a:t>기관 홍보용 게시글 </a:t>
            </a:r>
            <a:endParaRPr kumimoji="1" lang="en-US" altLang="ko-KR" sz="1100" dirty="0">
              <a:solidFill>
                <a:srgbClr val="393939"/>
              </a:solidFill>
              <a:latin typeface="Apple SD Gothic Neo" panose="02000300000000000000" pitchFamily="2" charset="-127"/>
              <a:ea typeface="Apple SD Gothic Neo" panose="02000300000000000000" pitchFamily="2" charset="-127"/>
            </a:endParaRPr>
          </a:p>
          <a:p>
            <a:pPr algn="ctr"/>
            <a:r>
              <a:rPr kumimoji="1" lang="ko-KR" altLang="en-US" sz="1100" dirty="0">
                <a:solidFill>
                  <a:srgbClr val="393939"/>
                </a:solidFill>
                <a:latin typeface="Apple SD Gothic Neo" panose="02000300000000000000" pitchFamily="2" charset="-127"/>
                <a:ea typeface="Apple SD Gothic Neo" panose="02000300000000000000" pitchFamily="2" charset="-127"/>
              </a:rPr>
              <a:t>등록 및 열람 가능</a:t>
            </a:r>
            <a:endParaRPr kumimoji="1" lang="ko-KR" altLang="en-US" sz="1100" dirty="0">
              <a:latin typeface="Apple SD Gothic Neo" panose="02000300000000000000" pitchFamily="2" charset="-127"/>
              <a:ea typeface="Apple SD Gothic Neo" panose="02000300000000000000" pitchFamily="2" charset="-127"/>
            </a:endParaRPr>
          </a:p>
        </p:txBody>
      </p:sp>
      <p:pic>
        <p:nvPicPr>
          <p:cNvPr id="39" name="그림 38">
            <a:extLst>
              <a:ext uri="{FF2B5EF4-FFF2-40B4-BE49-F238E27FC236}">
                <a16:creationId xmlns:a16="http://schemas.microsoft.com/office/drawing/2014/main" id="{58ADA5A3-0F73-E17D-2517-98C1BDF8EDCA}"/>
              </a:ext>
            </a:extLst>
          </p:cNvPr>
          <p:cNvPicPr>
            <a:picLocks noChangeAspect="1"/>
          </p:cNvPicPr>
          <p:nvPr/>
        </p:nvPicPr>
        <p:blipFill>
          <a:blip r:embed="rId2"/>
          <a:stretch>
            <a:fillRect/>
          </a:stretch>
        </p:blipFill>
        <p:spPr>
          <a:xfrm>
            <a:off x="1668975" y="3092867"/>
            <a:ext cx="704298" cy="704298"/>
          </a:xfrm>
          <a:prstGeom prst="rect">
            <a:avLst/>
          </a:prstGeom>
        </p:spPr>
      </p:pic>
      <p:pic>
        <p:nvPicPr>
          <p:cNvPr id="46" name="그림 45">
            <a:extLst>
              <a:ext uri="{FF2B5EF4-FFF2-40B4-BE49-F238E27FC236}">
                <a16:creationId xmlns:a16="http://schemas.microsoft.com/office/drawing/2014/main" id="{711F2A80-B22B-92F1-24D6-2725DAF2EBD9}"/>
              </a:ext>
            </a:extLst>
          </p:cNvPr>
          <p:cNvPicPr>
            <a:picLocks noChangeAspect="1"/>
          </p:cNvPicPr>
          <p:nvPr/>
        </p:nvPicPr>
        <p:blipFill>
          <a:blip r:embed="rId3"/>
          <a:stretch>
            <a:fillRect/>
          </a:stretch>
        </p:blipFill>
        <p:spPr>
          <a:xfrm>
            <a:off x="4578525" y="3092867"/>
            <a:ext cx="704298" cy="704298"/>
          </a:xfrm>
          <a:prstGeom prst="rect">
            <a:avLst/>
          </a:prstGeom>
        </p:spPr>
      </p:pic>
      <p:sp>
        <p:nvSpPr>
          <p:cNvPr id="47" name="직사각형 46">
            <a:extLst>
              <a:ext uri="{FF2B5EF4-FFF2-40B4-BE49-F238E27FC236}">
                <a16:creationId xmlns:a16="http://schemas.microsoft.com/office/drawing/2014/main" id="{36499A75-9BEA-6B44-C89F-071CD83A5DE8}"/>
              </a:ext>
            </a:extLst>
          </p:cNvPr>
          <p:cNvSpPr/>
          <p:nvPr/>
        </p:nvSpPr>
        <p:spPr>
          <a:xfrm>
            <a:off x="3803671" y="3956246"/>
            <a:ext cx="2244525" cy="430887"/>
          </a:xfrm>
          <a:prstGeom prst="rect">
            <a:avLst/>
          </a:prstGeom>
        </p:spPr>
        <p:txBody>
          <a:bodyPr wrap="none">
            <a:spAutoFit/>
          </a:bodyPr>
          <a:lstStyle/>
          <a:p>
            <a:pPr algn="ctr"/>
            <a:r>
              <a:rPr kumimoji="1" lang="ko-KR" altLang="en-US" sz="1100" dirty="0">
                <a:latin typeface="Apple SD Gothic Neo" panose="02000300000000000000" pitchFamily="2" charset="-127"/>
                <a:ea typeface="Apple SD Gothic Neo" panose="02000300000000000000" pitchFamily="2" charset="-127"/>
              </a:rPr>
              <a:t>이용자가 원하는 반경 내의 </a:t>
            </a:r>
            <a:endParaRPr kumimoji="1" lang="en-US" altLang="ko-KR" sz="1100" dirty="0">
              <a:latin typeface="Apple SD Gothic Neo" panose="02000300000000000000" pitchFamily="2" charset="-127"/>
              <a:ea typeface="Apple SD Gothic Neo" panose="02000300000000000000" pitchFamily="2" charset="-127"/>
            </a:endParaRPr>
          </a:p>
          <a:p>
            <a:pPr algn="ctr"/>
            <a:r>
              <a:rPr kumimoji="1" lang="ko-KR" altLang="en-US" sz="1100" dirty="0">
                <a:latin typeface="Apple SD Gothic Neo" panose="02000300000000000000" pitchFamily="2" charset="-127"/>
                <a:ea typeface="Apple SD Gothic Neo" panose="02000300000000000000" pitchFamily="2" charset="-127"/>
              </a:rPr>
              <a:t>정신의료서비스시설에 대한 정보 조회</a:t>
            </a:r>
            <a:endParaRPr kumimoji="1" lang="en-US" altLang="ko-KR" sz="1100" dirty="0">
              <a:latin typeface="Apple SD Gothic Neo" panose="02000300000000000000" pitchFamily="2" charset="-127"/>
              <a:ea typeface="Apple SD Gothic Neo" panose="02000300000000000000" pitchFamily="2" charset="-127"/>
            </a:endParaRPr>
          </a:p>
        </p:txBody>
      </p:sp>
      <p:pic>
        <p:nvPicPr>
          <p:cNvPr id="44" name="그림 43">
            <a:extLst>
              <a:ext uri="{FF2B5EF4-FFF2-40B4-BE49-F238E27FC236}">
                <a16:creationId xmlns:a16="http://schemas.microsoft.com/office/drawing/2014/main" id="{DD5816B6-7973-EA82-8793-2D6A9BD782D9}"/>
              </a:ext>
            </a:extLst>
          </p:cNvPr>
          <p:cNvPicPr>
            <a:picLocks noChangeAspect="1"/>
          </p:cNvPicPr>
          <p:nvPr/>
        </p:nvPicPr>
        <p:blipFill>
          <a:blip r:embed="rId4"/>
          <a:stretch>
            <a:fillRect/>
          </a:stretch>
        </p:blipFill>
        <p:spPr>
          <a:xfrm>
            <a:off x="7488075" y="3092867"/>
            <a:ext cx="704298" cy="704298"/>
          </a:xfrm>
          <a:prstGeom prst="rect">
            <a:avLst/>
          </a:prstGeom>
        </p:spPr>
      </p:pic>
      <p:sp>
        <p:nvSpPr>
          <p:cNvPr id="48" name="직사각형 47">
            <a:extLst>
              <a:ext uri="{FF2B5EF4-FFF2-40B4-BE49-F238E27FC236}">
                <a16:creationId xmlns:a16="http://schemas.microsoft.com/office/drawing/2014/main" id="{20260A84-0B3B-BE85-B5C4-85F5BBB0BE25}"/>
              </a:ext>
            </a:extLst>
          </p:cNvPr>
          <p:cNvSpPr/>
          <p:nvPr/>
        </p:nvSpPr>
        <p:spPr>
          <a:xfrm>
            <a:off x="6600901" y="3956246"/>
            <a:ext cx="2478645" cy="430887"/>
          </a:xfrm>
          <a:prstGeom prst="rect">
            <a:avLst/>
          </a:prstGeom>
        </p:spPr>
        <p:txBody>
          <a:bodyPr wrap="square">
            <a:spAutoFit/>
          </a:bodyPr>
          <a:lstStyle/>
          <a:p>
            <a:pPr algn="ctr"/>
            <a:r>
              <a:rPr kumimoji="1" lang="ko-KR" altLang="en-US" sz="1100" dirty="0">
                <a:latin typeface="Apple SD Gothic Neo" panose="02000300000000000000" pitchFamily="2" charset="-127"/>
                <a:ea typeface="Apple SD Gothic Neo" panose="02000300000000000000" pitchFamily="2" charset="-127"/>
              </a:rPr>
              <a:t>익명으로 기관과 </a:t>
            </a:r>
            <a:endParaRPr kumimoji="1" lang="en-US" altLang="ko-KR" sz="1100" dirty="0">
              <a:latin typeface="Apple SD Gothic Neo" panose="02000300000000000000" pitchFamily="2" charset="-127"/>
              <a:ea typeface="Apple SD Gothic Neo" panose="02000300000000000000" pitchFamily="2" charset="-127"/>
            </a:endParaRPr>
          </a:p>
          <a:p>
            <a:pPr algn="ctr"/>
            <a:r>
              <a:rPr kumimoji="1" lang="ko-KR" altLang="en-US" sz="1100" dirty="0">
                <a:latin typeface="Apple SD Gothic Neo" panose="02000300000000000000" pitchFamily="2" charset="-127"/>
                <a:ea typeface="Apple SD Gothic Neo" panose="02000300000000000000" pitchFamily="2" charset="-127"/>
              </a:rPr>
              <a:t>소통할 수 있는 게시판</a:t>
            </a:r>
            <a:endParaRPr kumimoji="1" lang="en-US" altLang="ko-KR" sz="1100" dirty="0">
              <a:latin typeface="Apple SD Gothic Neo" panose="02000300000000000000" pitchFamily="2" charset="-127"/>
              <a:ea typeface="Apple SD Gothic Neo" panose="02000300000000000000" pitchFamily="2" charset="-127"/>
            </a:endParaRPr>
          </a:p>
        </p:txBody>
      </p:sp>
      <p:grpSp>
        <p:nvGrpSpPr>
          <p:cNvPr id="57" name="그룹 56">
            <a:extLst>
              <a:ext uri="{FF2B5EF4-FFF2-40B4-BE49-F238E27FC236}">
                <a16:creationId xmlns:a16="http://schemas.microsoft.com/office/drawing/2014/main" id="{DE0FA350-C575-48DF-FF35-1F28EBAF24B1}"/>
              </a:ext>
            </a:extLst>
          </p:cNvPr>
          <p:cNvGrpSpPr/>
          <p:nvPr/>
        </p:nvGrpSpPr>
        <p:grpSpPr>
          <a:xfrm>
            <a:off x="4846483" y="5260921"/>
            <a:ext cx="1004950" cy="290849"/>
            <a:chOff x="526939" y="4571544"/>
            <a:chExt cx="1004950" cy="290849"/>
          </a:xfrm>
        </p:grpSpPr>
        <p:sp>
          <p:nvSpPr>
            <p:cNvPr id="58" name="직사각형 57">
              <a:extLst>
                <a:ext uri="{FF2B5EF4-FFF2-40B4-BE49-F238E27FC236}">
                  <a16:creationId xmlns:a16="http://schemas.microsoft.com/office/drawing/2014/main" id="{2D4673B4-5F43-6482-B377-67D5542DAA3E}"/>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9" name="직사각형 58">
              <a:extLst>
                <a:ext uri="{FF2B5EF4-FFF2-40B4-BE49-F238E27FC236}">
                  <a16:creationId xmlns:a16="http://schemas.microsoft.com/office/drawing/2014/main" id="{3CBF9ADB-77FC-F25A-6E4F-DD64EBCF091C}"/>
                </a:ext>
              </a:extLst>
            </p:cNvPr>
            <p:cNvSpPr/>
            <p:nvPr/>
          </p:nvSpPr>
          <p:spPr>
            <a:xfrm>
              <a:off x="584420" y="4571544"/>
              <a:ext cx="889987" cy="290849"/>
            </a:xfrm>
            <a:prstGeom prst="rect">
              <a:avLst/>
            </a:prstGeom>
          </p:spPr>
          <p:txBody>
            <a:bodyPr wrap="none" anchor="ctr">
              <a:spAutoFit/>
            </a:bodyPr>
            <a:lstStyle/>
            <a:p>
              <a:pPr algn="ctr">
                <a:lnSpc>
                  <a:spcPct val="110000"/>
                </a:lnSpc>
              </a:pPr>
              <a:r>
                <a:rPr kumimoji="1" lang="ko-KR" altLang="en-US" sz="1200" b="1" dirty="0">
                  <a:solidFill>
                    <a:schemeClr val="bg1"/>
                  </a:solidFill>
                  <a:latin typeface="Apple SD Gothic Neo" panose="02000300000000000000" pitchFamily="2" charset="-127"/>
                  <a:ea typeface="Apple SD Gothic Neo" panose="02000300000000000000" pitchFamily="2" charset="-127"/>
                </a:rPr>
                <a:t>기관 이용자</a:t>
              </a:r>
              <a:endParaRPr kumimoji="1" lang="en-US" altLang="ko-KR" sz="1200" b="1" dirty="0">
                <a:solidFill>
                  <a:schemeClr val="bg1"/>
                </a:solidFill>
                <a:latin typeface="Apple SD Gothic Neo" panose="02000300000000000000" pitchFamily="2" charset="-127"/>
                <a:ea typeface="Apple SD Gothic Neo" panose="02000300000000000000" pitchFamily="2" charset="-127"/>
              </a:endParaRPr>
            </a:p>
          </p:txBody>
        </p:sp>
      </p:grpSp>
      <p:sp>
        <p:nvSpPr>
          <p:cNvPr id="60" name="TextBox 59">
            <a:extLst>
              <a:ext uri="{FF2B5EF4-FFF2-40B4-BE49-F238E27FC236}">
                <a16:creationId xmlns:a16="http://schemas.microsoft.com/office/drawing/2014/main" id="{B0E0433F-ED14-A7E4-CD76-779440797FFD}"/>
              </a:ext>
            </a:extLst>
          </p:cNvPr>
          <p:cNvSpPr txBox="1"/>
          <p:nvPr/>
        </p:nvSpPr>
        <p:spPr>
          <a:xfrm>
            <a:off x="3268951" y="3183406"/>
            <a:ext cx="369012" cy="523220"/>
          </a:xfrm>
          <a:prstGeom prst="rect">
            <a:avLst/>
          </a:prstGeom>
          <a:noFill/>
        </p:spPr>
        <p:txBody>
          <a:bodyPr wrap="none" rtlCol="0">
            <a:spAutoFit/>
          </a:bodyPr>
          <a:lstStyle/>
          <a:p>
            <a:r>
              <a:rPr kumimoji="1" lang="en-US" altLang="ko-KR" sz="2800" b="1" dirty="0">
                <a:solidFill>
                  <a:schemeClr val="bg1">
                    <a:lumMod val="65000"/>
                  </a:schemeClr>
                </a:solidFill>
                <a:latin typeface="Apple SD Gothic Neo" panose="02000300000000000000" pitchFamily="2" charset="-127"/>
                <a:ea typeface="Apple SD Gothic Neo" panose="02000300000000000000" pitchFamily="2" charset="-127"/>
              </a:rPr>
              <a:t>+</a:t>
            </a:r>
            <a:endParaRPr kumimoji="1" lang="ko-KR" altLang="en-US" sz="2800" b="1" dirty="0">
              <a:solidFill>
                <a:schemeClr val="bg1">
                  <a:lumMod val="65000"/>
                </a:schemeClr>
              </a:solidFill>
              <a:latin typeface="Apple SD Gothic Neo" panose="02000300000000000000" pitchFamily="2" charset="-127"/>
              <a:ea typeface="Apple SD Gothic Neo" panose="02000300000000000000" pitchFamily="2" charset="-127"/>
            </a:endParaRPr>
          </a:p>
        </p:txBody>
      </p:sp>
      <p:sp>
        <p:nvSpPr>
          <p:cNvPr id="61" name="TextBox 60">
            <a:extLst>
              <a:ext uri="{FF2B5EF4-FFF2-40B4-BE49-F238E27FC236}">
                <a16:creationId xmlns:a16="http://schemas.microsoft.com/office/drawing/2014/main" id="{5C73615E-906A-1E2C-BBF0-91BFB1887E91}"/>
              </a:ext>
            </a:extLst>
          </p:cNvPr>
          <p:cNvSpPr txBox="1"/>
          <p:nvPr/>
        </p:nvSpPr>
        <p:spPr>
          <a:xfrm>
            <a:off x="6223385" y="3183406"/>
            <a:ext cx="324128" cy="523220"/>
          </a:xfrm>
          <a:prstGeom prst="rect">
            <a:avLst/>
          </a:prstGeom>
          <a:noFill/>
        </p:spPr>
        <p:txBody>
          <a:bodyPr wrap="square" rtlCol="0">
            <a:spAutoFit/>
          </a:bodyPr>
          <a:lstStyle/>
          <a:p>
            <a:r>
              <a:rPr kumimoji="1" lang="en-US" altLang="ko-KR" sz="2800" b="1" dirty="0">
                <a:solidFill>
                  <a:schemeClr val="bg1">
                    <a:lumMod val="65000"/>
                  </a:schemeClr>
                </a:solidFill>
                <a:latin typeface="Apple SD Gothic Neo" panose="02000300000000000000" pitchFamily="2" charset="-127"/>
                <a:ea typeface="Apple SD Gothic Neo" panose="02000300000000000000" pitchFamily="2" charset="-127"/>
              </a:rPr>
              <a:t>+</a:t>
            </a:r>
            <a:endParaRPr kumimoji="1" lang="ko-KR" altLang="en-US" sz="2800" b="1" dirty="0">
              <a:solidFill>
                <a:schemeClr val="bg1">
                  <a:lumMod val="65000"/>
                </a:schemeClr>
              </a:solidFill>
              <a:latin typeface="Apple SD Gothic Neo" panose="02000300000000000000" pitchFamily="2" charset="-127"/>
              <a:ea typeface="Apple SD Gothic Neo" panose="02000300000000000000" pitchFamily="2" charset="-127"/>
            </a:endParaRPr>
          </a:p>
        </p:txBody>
      </p:sp>
      <p:sp>
        <p:nvSpPr>
          <p:cNvPr id="64" name="TextBox 63">
            <a:extLst>
              <a:ext uri="{FF2B5EF4-FFF2-40B4-BE49-F238E27FC236}">
                <a16:creationId xmlns:a16="http://schemas.microsoft.com/office/drawing/2014/main" id="{360D9870-FC8E-3DB2-A06A-983E16262FF7}"/>
              </a:ext>
            </a:extLst>
          </p:cNvPr>
          <p:cNvSpPr txBox="1"/>
          <p:nvPr/>
        </p:nvSpPr>
        <p:spPr>
          <a:xfrm>
            <a:off x="4046336" y="1737443"/>
            <a:ext cx="369012" cy="523220"/>
          </a:xfrm>
          <a:prstGeom prst="rect">
            <a:avLst/>
          </a:prstGeom>
          <a:noFill/>
        </p:spPr>
        <p:txBody>
          <a:bodyPr wrap="none" rtlCol="0">
            <a:spAutoFit/>
          </a:bodyPr>
          <a:lstStyle/>
          <a:p>
            <a:r>
              <a:rPr kumimoji="1" lang="en-US" altLang="ko-KR" sz="2800" b="1" dirty="0">
                <a:solidFill>
                  <a:schemeClr val="bg1">
                    <a:lumMod val="65000"/>
                  </a:schemeClr>
                </a:solidFill>
                <a:latin typeface="Apple SD Gothic Neo" panose="02000300000000000000" pitchFamily="2" charset="-127"/>
                <a:ea typeface="Apple SD Gothic Neo" panose="02000300000000000000" pitchFamily="2" charset="-127"/>
              </a:rPr>
              <a:t>+</a:t>
            </a:r>
            <a:endParaRPr kumimoji="1" lang="ko-KR" altLang="en-US" sz="2800" b="1" dirty="0">
              <a:solidFill>
                <a:schemeClr val="bg1">
                  <a:lumMod val="65000"/>
                </a:schemeClr>
              </a:solidFill>
              <a:latin typeface="Apple SD Gothic Neo" panose="02000300000000000000" pitchFamily="2" charset="-127"/>
              <a:ea typeface="Apple SD Gothic Neo" panose="02000300000000000000" pitchFamily="2" charset="-127"/>
            </a:endParaRPr>
          </a:p>
        </p:txBody>
      </p:sp>
      <p:grpSp>
        <p:nvGrpSpPr>
          <p:cNvPr id="65" name="그룹 64">
            <a:extLst>
              <a:ext uri="{FF2B5EF4-FFF2-40B4-BE49-F238E27FC236}">
                <a16:creationId xmlns:a16="http://schemas.microsoft.com/office/drawing/2014/main" id="{8CBE72BE-68B9-EE39-884D-4293FA30A6E5}"/>
              </a:ext>
            </a:extLst>
          </p:cNvPr>
          <p:cNvGrpSpPr/>
          <p:nvPr/>
        </p:nvGrpSpPr>
        <p:grpSpPr>
          <a:xfrm>
            <a:off x="4652525" y="1644001"/>
            <a:ext cx="2090912" cy="716758"/>
            <a:chOff x="3271124" y="1543570"/>
            <a:chExt cx="1569782" cy="716758"/>
          </a:xfrm>
        </p:grpSpPr>
        <p:sp>
          <p:nvSpPr>
            <p:cNvPr id="66" name="모서리가 둥근 직사각형 65">
              <a:extLst>
                <a:ext uri="{FF2B5EF4-FFF2-40B4-BE49-F238E27FC236}">
                  <a16:creationId xmlns:a16="http://schemas.microsoft.com/office/drawing/2014/main" id="{54D5221E-5313-290D-6246-FAA8FDFD0D05}"/>
                </a:ext>
              </a:extLst>
            </p:cNvPr>
            <p:cNvSpPr/>
            <p:nvPr/>
          </p:nvSpPr>
          <p:spPr>
            <a:xfrm>
              <a:off x="3271124" y="1543570"/>
              <a:ext cx="1569782" cy="716758"/>
            </a:xfrm>
            <a:prstGeom prst="roundRect">
              <a:avLst>
                <a:gd name="adj" fmla="val 50000"/>
              </a:avLst>
            </a:prstGeom>
            <a:solidFill>
              <a:srgbClr val="1D3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p>
          </p:txBody>
        </p:sp>
        <p:sp>
          <p:nvSpPr>
            <p:cNvPr id="67" name="TextBox 66">
              <a:extLst>
                <a:ext uri="{FF2B5EF4-FFF2-40B4-BE49-F238E27FC236}">
                  <a16:creationId xmlns:a16="http://schemas.microsoft.com/office/drawing/2014/main" id="{C680E700-6493-60B4-C28E-F467E5DF1D00}"/>
                </a:ext>
              </a:extLst>
            </p:cNvPr>
            <p:cNvSpPr txBox="1"/>
            <p:nvPr/>
          </p:nvSpPr>
          <p:spPr>
            <a:xfrm>
              <a:off x="3422540" y="1638799"/>
              <a:ext cx="1266951" cy="526298"/>
            </a:xfrm>
            <a:prstGeom prst="rect">
              <a:avLst/>
            </a:prstGeom>
            <a:noFill/>
          </p:spPr>
          <p:txBody>
            <a:bodyPr wrap="square" rtlCol="0">
              <a:spAutoFit/>
            </a:bodyPr>
            <a:lstStyle/>
            <a:p>
              <a:pPr algn="ctr">
                <a:lnSpc>
                  <a:spcPct val="120000"/>
                </a:lnSpc>
              </a:pPr>
              <a:r>
                <a:rPr lang="ko-KR" altLang="en-US" sz="1200" dirty="0">
                  <a:solidFill>
                    <a:schemeClr val="bg1"/>
                  </a:solidFill>
                  <a:latin typeface="Apple SD Gothic Neo" panose="02000300000000000000" pitchFamily="2" charset="-127"/>
                  <a:ea typeface="Apple SD Gothic Neo" panose="02000300000000000000" pitchFamily="2" charset="-127"/>
                </a:rPr>
                <a:t>정신의료서비스 </a:t>
              </a:r>
              <a:r>
                <a:rPr lang="ko-KR" altLang="en-US" sz="1200" b="1" dirty="0">
                  <a:solidFill>
                    <a:srgbClr val="FFFF00"/>
                  </a:solidFill>
                  <a:latin typeface="Apple SD Gothic Neo" panose="02000300000000000000" pitchFamily="2" charset="-127"/>
                  <a:ea typeface="Apple SD Gothic Neo" panose="02000300000000000000" pitchFamily="2" charset="-127"/>
                </a:rPr>
                <a:t>공급자</a:t>
              </a:r>
              <a:endParaRPr lang="en-US" altLang="ko-KR" sz="1200" b="1" dirty="0">
                <a:solidFill>
                  <a:srgbClr val="FFFF00"/>
                </a:solidFill>
                <a:latin typeface="Apple SD Gothic Neo" panose="02000300000000000000" pitchFamily="2" charset="-127"/>
                <a:ea typeface="Apple SD Gothic Neo" panose="02000300000000000000" pitchFamily="2" charset="-127"/>
              </a:endParaRPr>
            </a:p>
            <a:p>
              <a:pPr algn="ctr">
                <a:lnSpc>
                  <a:spcPct val="120000"/>
                </a:lnSpc>
              </a:pPr>
              <a:r>
                <a:rPr lang="en-US" altLang="ko-KR" sz="1200" b="1" dirty="0">
                  <a:solidFill>
                    <a:srgbClr val="FFFF00"/>
                  </a:solidFill>
                  <a:latin typeface="Apple SD Gothic Neo" panose="02000300000000000000" pitchFamily="2" charset="-127"/>
                  <a:ea typeface="Apple SD Gothic Neo" panose="02000300000000000000" pitchFamily="2" charset="-127"/>
                </a:rPr>
                <a:t>(</a:t>
              </a:r>
              <a:r>
                <a:rPr lang="ko-KR" altLang="en-US" sz="1200" b="1" dirty="0">
                  <a:solidFill>
                    <a:srgbClr val="FFFF00"/>
                  </a:solidFill>
                  <a:latin typeface="Apple SD Gothic Neo" panose="02000300000000000000" pitchFamily="2" charset="-127"/>
                  <a:ea typeface="Apple SD Gothic Neo" panose="02000300000000000000" pitchFamily="2" charset="-127"/>
                </a:rPr>
                <a:t>기관 이용자</a:t>
              </a:r>
              <a:r>
                <a:rPr lang="en-US" altLang="ko-KR" sz="1200" b="1" dirty="0">
                  <a:solidFill>
                    <a:srgbClr val="FFFF00"/>
                  </a:solidFill>
                  <a:latin typeface="Apple SD Gothic Neo" panose="02000300000000000000" pitchFamily="2" charset="-127"/>
                  <a:ea typeface="Apple SD Gothic Neo" panose="02000300000000000000" pitchFamily="2" charset="-127"/>
                </a:rPr>
                <a:t>)</a:t>
              </a:r>
            </a:p>
          </p:txBody>
        </p:sp>
      </p:grpSp>
    </p:spTree>
    <p:extLst>
      <p:ext uri="{BB962C8B-B14F-4D97-AF65-F5344CB8AC3E}">
        <p14:creationId xmlns:p14="http://schemas.microsoft.com/office/powerpoint/2010/main" val="325982693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모서리가 둥근 직사각형 20">
            <a:extLst>
              <a:ext uri="{FF2B5EF4-FFF2-40B4-BE49-F238E27FC236}">
                <a16:creationId xmlns:a16="http://schemas.microsoft.com/office/drawing/2014/main" id="{8EB24F5B-D811-D134-8995-6A4036A63864}"/>
              </a:ext>
            </a:extLst>
          </p:cNvPr>
          <p:cNvSpPr/>
          <p:nvPr/>
        </p:nvSpPr>
        <p:spPr>
          <a:xfrm>
            <a:off x="653284" y="5816338"/>
            <a:ext cx="8599434" cy="758406"/>
          </a:xfrm>
          <a:prstGeom prst="roundRect">
            <a:avLst>
              <a:gd name="adj" fmla="val 66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40" name="TextBox 3"/>
          <p:cNvSpPr txBox="1"/>
          <p:nvPr/>
        </p:nvSpPr>
        <p:spPr>
          <a:xfrm>
            <a:off x="207630" y="206684"/>
            <a:ext cx="51732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147" rIns="37147" anchor="ctr">
            <a:spAutoFit/>
          </a:bodyPr>
          <a:lstStyle>
            <a:lvl1pPr>
              <a:defRPr sz="1400">
                <a:solidFill>
                  <a:srgbClr val="FFFFFF"/>
                </a:solidFill>
              </a:defRPr>
            </a:lvl1pPr>
          </a:lstStyle>
          <a:p>
            <a:r>
              <a:rPr sz="1200" dirty="0"/>
              <a:t>Part 1</a:t>
            </a:r>
            <a:r>
              <a:rPr lang="en-US" altLang="ko-KR" sz="1200" dirty="0"/>
              <a:t>.</a:t>
            </a:r>
            <a:r>
              <a:rPr sz="1200" dirty="0"/>
              <a:t> </a:t>
            </a:r>
          </a:p>
        </p:txBody>
      </p:sp>
      <p:sp>
        <p:nvSpPr>
          <p:cNvPr id="10" name="TextBox 9">
            <a:extLst>
              <a:ext uri="{FF2B5EF4-FFF2-40B4-BE49-F238E27FC236}">
                <a16:creationId xmlns:a16="http://schemas.microsoft.com/office/drawing/2014/main" id="{E014A2D6-3473-B78E-FF0A-E431EA3491D1}"/>
              </a:ext>
            </a:extLst>
          </p:cNvPr>
          <p:cNvSpPr txBox="1"/>
          <p:nvPr/>
        </p:nvSpPr>
        <p:spPr>
          <a:xfrm>
            <a:off x="774190" y="187008"/>
            <a:ext cx="2694445"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서비스 구상 및 차별성</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sp>
        <p:nvSpPr>
          <p:cNvPr id="3" name="TextBox 2">
            <a:extLst>
              <a:ext uri="{FF2B5EF4-FFF2-40B4-BE49-F238E27FC236}">
                <a16:creationId xmlns:a16="http://schemas.microsoft.com/office/drawing/2014/main" id="{3FDD55D8-6370-F43D-4D51-0AD022BC8AD1}"/>
              </a:ext>
            </a:extLst>
          </p:cNvPr>
          <p:cNvSpPr txBox="1"/>
          <p:nvPr/>
        </p:nvSpPr>
        <p:spPr>
          <a:xfrm>
            <a:off x="575435" y="1219538"/>
            <a:ext cx="2221157"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기존의 유사 서비스</a:t>
            </a:r>
          </a:p>
        </p:txBody>
      </p:sp>
      <p:sp>
        <p:nvSpPr>
          <p:cNvPr id="34" name="TextBox 33">
            <a:extLst>
              <a:ext uri="{FF2B5EF4-FFF2-40B4-BE49-F238E27FC236}">
                <a16:creationId xmlns:a16="http://schemas.microsoft.com/office/drawing/2014/main" id="{82F9380B-2B68-6765-A8E7-481AD2D367CB}"/>
              </a:ext>
            </a:extLst>
          </p:cNvPr>
          <p:cNvSpPr txBox="1"/>
          <p:nvPr/>
        </p:nvSpPr>
        <p:spPr>
          <a:xfrm>
            <a:off x="1319986" y="5012909"/>
            <a:ext cx="2883675" cy="460511"/>
          </a:xfrm>
          <a:prstGeom prst="rect">
            <a:avLst/>
          </a:prstGeom>
          <a:noFill/>
        </p:spPr>
        <p:txBody>
          <a:bodyPr wrap="square" rtlCol="0">
            <a:spAutoFit/>
          </a:bodyPr>
          <a:lstStyle/>
          <a:p>
            <a:pPr>
              <a:lnSpc>
                <a:spcPct val="110000"/>
              </a:lnSpc>
            </a:pPr>
            <a:r>
              <a:rPr kumimoji="1" lang="ko-KR" altLang="en-US" sz="1100" dirty="0">
                <a:solidFill>
                  <a:srgbClr val="393939"/>
                </a:solidFill>
                <a:latin typeface="Apple SD Gothic Neo" panose="02000300000000000000" pitchFamily="2" charset="-127"/>
                <a:ea typeface="Apple SD Gothic Neo" panose="02000300000000000000" pitchFamily="2" charset="-127"/>
              </a:rPr>
              <a:t>상담사 중심의 온라인 상담이 주 서비스</a:t>
            </a:r>
            <a:endParaRPr kumimoji="1" lang="en-US" altLang="ko-KR" sz="1100" dirty="0">
              <a:solidFill>
                <a:srgbClr val="393939"/>
              </a:solidFill>
              <a:latin typeface="Apple SD Gothic Neo" panose="02000300000000000000" pitchFamily="2" charset="-127"/>
              <a:ea typeface="Apple SD Gothic Neo" panose="02000300000000000000" pitchFamily="2" charset="-127"/>
            </a:endParaRPr>
          </a:p>
          <a:p>
            <a:pPr>
              <a:lnSpc>
                <a:spcPct val="110000"/>
              </a:lnSpc>
            </a:pPr>
            <a:r>
              <a:rPr kumimoji="1" lang="ko-KR" altLang="en-US" sz="1100" dirty="0">
                <a:solidFill>
                  <a:srgbClr val="393939"/>
                </a:solidFill>
                <a:latin typeface="Apple SD Gothic Neo" panose="02000300000000000000" pitchFamily="2" charset="-127"/>
                <a:ea typeface="Apple SD Gothic Neo" panose="02000300000000000000" pitchFamily="2" charset="-127"/>
              </a:rPr>
              <a:t>이용자의 위치 기반의 오프라인 연계 서비스 미약</a:t>
            </a:r>
            <a:endParaRPr kumimoji="1" lang="ko-KR" altLang="en-US" sz="1100" dirty="0">
              <a:latin typeface="Apple SD Gothic Neo" panose="02000300000000000000" pitchFamily="2" charset="-127"/>
              <a:ea typeface="Apple SD Gothic Neo" panose="02000300000000000000" pitchFamily="2" charset="-127"/>
            </a:endParaRPr>
          </a:p>
        </p:txBody>
      </p:sp>
      <p:sp>
        <p:nvSpPr>
          <p:cNvPr id="17" name="직사각형 16">
            <a:extLst>
              <a:ext uri="{FF2B5EF4-FFF2-40B4-BE49-F238E27FC236}">
                <a16:creationId xmlns:a16="http://schemas.microsoft.com/office/drawing/2014/main" id="{4ABF0979-43D6-60C7-BDA8-8BC6F1B13B5A}"/>
              </a:ext>
            </a:extLst>
          </p:cNvPr>
          <p:cNvSpPr/>
          <p:nvPr/>
        </p:nvSpPr>
        <p:spPr>
          <a:xfrm>
            <a:off x="1680105" y="4646472"/>
            <a:ext cx="2108270" cy="290849"/>
          </a:xfrm>
          <a:prstGeom prst="rect">
            <a:avLst/>
          </a:prstGeom>
        </p:spPr>
        <p:txBody>
          <a:bodyPr wrap="square" anchor="ctr">
            <a:spAutoFit/>
          </a:bodyPr>
          <a:lstStyle/>
          <a:p>
            <a:pPr algn="ctr">
              <a:lnSpc>
                <a:spcPct val="110000"/>
              </a:lnSpc>
            </a:pPr>
            <a:r>
              <a:rPr kumimoji="1" lang="ko-KR" altLang="en-US" sz="1200" b="1" dirty="0">
                <a:solidFill>
                  <a:schemeClr val="accent1"/>
                </a:solidFill>
                <a:latin typeface="Apple SD Gothic Neo" panose="02000300000000000000" pitchFamily="2" charset="-127"/>
                <a:ea typeface="Apple SD Gothic Neo" panose="02000300000000000000" pitchFamily="2" charset="-127"/>
              </a:rPr>
              <a:t>온라인 상담 중심의 </a:t>
            </a:r>
            <a:r>
              <a:rPr kumimoji="1" lang="en-US" altLang="ko-KR" sz="1200" b="1" dirty="0">
                <a:solidFill>
                  <a:schemeClr val="accent1"/>
                </a:solidFill>
                <a:latin typeface="Apple SD Gothic Neo" panose="02000300000000000000" pitchFamily="2" charset="-127"/>
                <a:ea typeface="Apple SD Gothic Neo" panose="02000300000000000000" pitchFamily="2" charset="-127"/>
              </a:rPr>
              <a:t>‘</a:t>
            </a:r>
            <a:r>
              <a:rPr kumimoji="1" lang="ko-KR" altLang="en-US" sz="1200" b="1" dirty="0">
                <a:solidFill>
                  <a:schemeClr val="accent1"/>
                </a:solidFill>
                <a:latin typeface="Apple SD Gothic Neo" panose="02000300000000000000" pitchFamily="2" charset="-127"/>
                <a:ea typeface="Apple SD Gothic Neo" panose="02000300000000000000" pitchFamily="2" charset="-127"/>
              </a:rPr>
              <a:t>마인드카페</a:t>
            </a:r>
            <a:r>
              <a:rPr kumimoji="1" lang="en-US" altLang="ko-KR" sz="1200" b="1" dirty="0">
                <a:solidFill>
                  <a:schemeClr val="accent1"/>
                </a:solidFill>
                <a:latin typeface="Apple SD Gothic Neo" panose="02000300000000000000" pitchFamily="2" charset="-127"/>
                <a:ea typeface="Apple SD Gothic Neo" panose="02000300000000000000" pitchFamily="2" charset="-127"/>
              </a:rPr>
              <a:t>’</a:t>
            </a:r>
          </a:p>
        </p:txBody>
      </p:sp>
      <p:sp>
        <p:nvSpPr>
          <p:cNvPr id="35" name="직사각형 34">
            <a:extLst>
              <a:ext uri="{FF2B5EF4-FFF2-40B4-BE49-F238E27FC236}">
                <a16:creationId xmlns:a16="http://schemas.microsoft.com/office/drawing/2014/main" id="{996C0E7B-D000-BDAF-777A-C10E749672EF}"/>
              </a:ext>
            </a:extLst>
          </p:cNvPr>
          <p:cNvSpPr/>
          <p:nvPr/>
        </p:nvSpPr>
        <p:spPr>
          <a:xfrm>
            <a:off x="5712712" y="5012909"/>
            <a:ext cx="3034325" cy="641586"/>
          </a:xfrm>
          <a:prstGeom prst="rect">
            <a:avLst/>
          </a:prstGeom>
        </p:spPr>
        <p:txBody>
          <a:bodyPr wrap="square">
            <a:spAutoFit/>
          </a:bodyPr>
          <a:lstStyle/>
          <a:p>
            <a:pPr>
              <a:lnSpc>
                <a:spcPct val="110000"/>
              </a:lnSpc>
            </a:pPr>
            <a:r>
              <a:rPr kumimoji="1" lang="ko-KR" altLang="en-US" sz="1100" dirty="0">
                <a:solidFill>
                  <a:srgbClr val="393939"/>
                </a:solidFill>
                <a:latin typeface="Apple SD Gothic Neo" panose="02000300000000000000" pitchFamily="2" charset="-127"/>
                <a:ea typeface="Apple SD Gothic Neo" panose="02000300000000000000" pitchFamily="2" charset="-127"/>
              </a:rPr>
              <a:t>오프라인 병원의 검색 및 예약 등이 주 서비스</a:t>
            </a:r>
            <a:endParaRPr kumimoji="1" lang="en-US" altLang="ko-KR" sz="1100" dirty="0">
              <a:solidFill>
                <a:srgbClr val="393939"/>
              </a:solidFill>
              <a:latin typeface="Apple SD Gothic Neo" panose="02000300000000000000" pitchFamily="2" charset="-127"/>
              <a:ea typeface="Apple SD Gothic Neo" panose="02000300000000000000" pitchFamily="2" charset="-127"/>
            </a:endParaRPr>
          </a:p>
          <a:p>
            <a:pPr>
              <a:lnSpc>
                <a:spcPct val="110000"/>
              </a:lnSpc>
            </a:pPr>
            <a:r>
              <a:rPr kumimoji="1" lang="ko-KR" altLang="en-US" sz="1100" dirty="0">
                <a:solidFill>
                  <a:srgbClr val="393939"/>
                </a:solidFill>
                <a:latin typeface="Apple SD Gothic Neo" panose="02000300000000000000" pitchFamily="2" charset="-127"/>
                <a:ea typeface="Apple SD Gothic Neo" panose="02000300000000000000" pitchFamily="2" charset="-127"/>
              </a:rPr>
              <a:t>온라인 상담 서비스 미비</a:t>
            </a:r>
            <a:endParaRPr kumimoji="1" lang="en-US" altLang="ko-KR" sz="1100" dirty="0">
              <a:solidFill>
                <a:srgbClr val="393939"/>
              </a:solidFill>
              <a:latin typeface="Apple SD Gothic Neo" panose="02000300000000000000" pitchFamily="2" charset="-127"/>
              <a:ea typeface="Apple SD Gothic Neo" panose="02000300000000000000" pitchFamily="2" charset="-127"/>
            </a:endParaRPr>
          </a:p>
          <a:p>
            <a:pPr>
              <a:lnSpc>
                <a:spcPct val="110000"/>
              </a:lnSpc>
            </a:pPr>
            <a:r>
              <a:rPr kumimoji="1" lang="ko-KR" altLang="en-US" sz="1100" dirty="0">
                <a:solidFill>
                  <a:srgbClr val="393939"/>
                </a:solidFill>
                <a:latin typeface="Apple SD Gothic Neo" panose="02000300000000000000" pitchFamily="2" charset="-127"/>
                <a:ea typeface="Apple SD Gothic Neo" panose="02000300000000000000" pitchFamily="2" charset="-127"/>
              </a:rPr>
              <a:t>대면 상담이 필수적이기 때문에 심리적 장벽이 높음</a:t>
            </a:r>
            <a:endParaRPr lang="ko-KR" altLang="en-US" sz="1100" dirty="0"/>
          </a:p>
        </p:txBody>
      </p:sp>
      <p:sp>
        <p:nvSpPr>
          <p:cNvPr id="48" name="직사각형 47">
            <a:extLst>
              <a:ext uri="{FF2B5EF4-FFF2-40B4-BE49-F238E27FC236}">
                <a16:creationId xmlns:a16="http://schemas.microsoft.com/office/drawing/2014/main" id="{20260A84-0B3B-BE85-B5C4-85F5BBB0BE25}"/>
              </a:ext>
            </a:extLst>
          </p:cNvPr>
          <p:cNvSpPr/>
          <p:nvPr/>
        </p:nvSpPr>
        <p:spPr>
          <a:xfrm>
            <a:off x="6268392" y="2279925"/>
            <a:ext cx="2478645" cy="430887"/>
          </a:xfrm>
          <a:prstGeom prst="rect">
            <a:avLst/>
          </a:prstGeom>
        </p:spPr>
        <p:txBody>
          <a:bodyPr wrap="square">
            <a:spAutoFit/>
          </a:bodyPr>
          <a:lstStyle/>
          <a:p>
            <a:pPr algn="ctr"/>
            <a:r>
              <a:rPr kumimoji="1" lang="ko-KR" altLang="en-US" sz="1100" dirty="0">
                <a:latin typeface="Apple SD Gothic Neo" panose="02000300000000000000" pitchFamily="2" charset="-127"/>
                <a:ea typeface="Apple SD Gothic Neo" panose="02000300000000000000" pitchFamily="2" charset="-127"/>
              </a:rPr>
              <a:t>익명으로 기관과 </a:t>
            </a:r>
            <a:endParaRPr kumimoji="1" lang="en-US" altLang="ko-KR" sz="1100" dirty="0">
              <a:latin typeface="Apple SD Gothic Neo" panose="02000300000000000000" pitchFamily="2" charset="-127"/>
              <a:ea typeface="Apple SD Gothic Neo" panose="02000300000000000000" pitchFamily="2" charset="-127"/>
            </a:endParaRPr>
          </a:p>
          <a:p>
            <a:pPr algn="ctr"/>
            <a:r>
              <a:rPr kumimoji="1" lang="ko-KR" altLang="en-US" sz="1100" dirty="0">
                <a:latin typeface="Apple SD Gothic Neo" panose="02000300000000000000" pitchFamily="2" charset="-127"/>
                <a:ea typeface="Apple SD Gothic Neo" panose="02000300000000000000" pitchFamily="2" charset="-127"/>
              </a:rPr>
              <a:t>소통할 수 있는 게시판</a:t>
            </a:r>
            <a:endParaRPr kumimoji="1" lang="en-US" altLang="ko-KR" sz="1100" dirty="0">
              <a:latin typeface="Apple SD Gothic Neo" panose="02000300000000000000" pitchFamily="2" charset="-127"/>
              <a:ea typeface="Apple SD Gothic Neo" panose="02000300000000000000" pitchFamily="2" charset="-127"/>
            </a:endParaRPr>
          </a:p>
        </p:txBody>
      </p:sp>
      <p:grpSp>
        <p:nvGrpSpPr>
          <p:cNvPr id="8" name="그룹 7">
            <a:extLst>
              <a:ext uri="{FF2B5EF4-FFF2-40B4-BE49-F238E27FC236}">
                <a16:creationId xmlns:a16="http://schemas.microsoft.com/office/drawing/2014/main" id="{09EE6CFC-EF76-4287-1540-14AC836F3C44}"/>
              </a:ext>
            </a:extLst>
          </p:cNvPr>
          <p:cNvGrpSpPr/>
          <p:nvPr/>
        </p:nvGrpSpPr>
        <p:grpSpPr>
          <a:xfrm>
            <a:off x="653284" y="1661254"/>
            <a:ext cx="4193199" cy="2877634"/>
            <a:chOff x="653284" y="1661254"/>
            <a:chExt cx="4193199" cy="2877634"/>
          </a:xfrm>
        </p:grpSpPr>
        <p:sp>
          <p:nvSpPr>
            <p:cNvPr id="50" name="모서리가 둥근 직사각형 49">
              <a:extLst>
                <a:ext uri="{FF2B5EF4-FFF2-40B4-BE49-F238E27FC236}">
                  <a16:creationId xmlns:a16="http://schemas.microsoft.com/office/drawing/2014/main" id="{B5A82310-9BAE-E0B2-EB3B-6461478A7B5D}"/>
                </a:ext>
              </a:extLst>
            </p:cNvPr>
            <p:cNvSpPr/>
            <p:nvPr/>
          </p:nvSpPr>
          <p:spPr>
            <a:xfrm>
              <a:off x="653284" y="1661254"/>
              <a:ext cx="4193199" cy="2840257"/>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pic>
          <p:nvPicPr>
            <p:cNvPr id="4098" name="Picture 2">
              <a:extLst>
                <a:ext uri="{FF2B5EF4-FFF2-40B4-BE49-F238E27FC236}">
                  <a16:creationId xmlns:a16="http://schemas.microsoft.com/office/drawing/2014/main" id="{0C502C1A-FB53-7869-160A-8ACACED06B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9" t="8140" r="10409" b="6474"/>
            <a:stretch/>
          </p:blipFill>
          <p:spPr bwMode="auto">
            <a:xfrm>
              <a:off x="783962" y="1782127"/>
              <a:ext cx="3900557" cy="257783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47BFA2D-BA6C-9DBB-C39B-E361DA0A0CE2}"/>
                </a:ext>
              </a:extLst>
            </p:cNvPr>
            <p:cNvSpPr/>
            <p:nvPr/>
          </p:nvSpPr>
          <p:spPr>
            <a:xfrm>
              <a:off x="2855189" y="4338833"/>
              <a:ext cx="1903085" cy="200055"/>
            </a:xfrm>
            <a:prstGeom prst="rect">
              <a:avLst/>
            </a:prstGeom>
          </p:spPr>
          <p:txBody>
            <a:bodyPr wrap="none">
              <a:spAutoFit/>
            </a:bodyPr>
            <a:lstStyle/>
            <a:p>
              <a:pPr algn="r"/>
              <a:r>
                <a:rPr lang="ko-KR" altLang="en-US" sz="700" dirty="0">
                  <a:solidFill>
                    <a:schemeClr val="bg1">
                      <a:lumMod val="50000"/>
                    </a:schemeClr>
                  </a:solidFill>
                  <a:latin typeface="Apple SD Gothic Neo" panose="02000300000000000000" pitchFamily="2" charset="-127"/>
                  <a:ea typeface="Apple SD Gothic Neo" panose="02000300000000000000" pitchFamily="2" charset="-127"/>
                </a:rPr>
                <a:t>출처</a:t>
              </a:r>
              <a:r>
                <a:rPr lang="en-US" altLang="ko-KR" sz="700" dirty="0">
                  <a:solidFill>
                    <a:schemeClr val="bg1">
                      <a:lumMod val="50000"/>
                    </a:schemeClr>
                  </a:solidFill>
                  <a:latin typeface="Apple SD Gothic Neo" panose="02000300000000000000" pitchFamily="2" charset="-127"/>
                  <a:ea typeface="Apple SD Gothic Neo" panose="02000300000000000000" pitchFamily="2" charset="-127"/>
                </a:rPr>
                <a:t>:</a:t>
              </a:r>
              <a:r>
                <a:rPr lang="ko-KR" altLang="en-US" sz="700" dirty="0">
                  <a:solidFill>
                    <a:schemeClr val="bg1">
                      <a:lumMod val="50000"/>
                    </a:schemeClr>
                  </a:solidFill>
                  <a:latin typeface="Apple SD Gothic Neo" panose="02000300000000000000" pitchFamily="2" charset="-127"/>
                  <a:ea typeface="Apple SD Gothic Neo" panose="02000300000000000000" pitchFamily="2" charset="-127"/>
                </a:rPr>
                <a:t> </a:t>
              </a:r>
              <a:r>
                <a:rPr lang="ko-KR" altLang="en-US" sz="700" dirty="0" err="1">
                  <a:solidFill>
                    <a:schemeClr val="bg1">
                      <a:lumMod val="50000"/>
                    </a:schemeClr>
                  </a:solidFill>
                  <a:latin typeface="Apple SD Gothic Neo" panose="02000300000000000000" pitchFamily="2" charset="-127"/>
                  <a:ea typeface="Apple SD Gothic Neo" panose="02000300000000000000" pitchFamily="2" charset="-127"/>
                </a:rPr>
                <a:t>https</a:t>
              </a:r>
              <a:r>
                <a:rPr lang="ko-KR" altLang="en-US" sz="700" dirty="0">
                  <a:solidFill>
                    <a:schemeClr val="bg1">
                      <a:lumMod val="50000"/>
                    </a:schemeClr>
                  </a:solidFill>
                  <a:latin typeface="Apple SD Gothic Neo" panose="02000300000000000000" pitchFamily="2" charset="-127"/>
                  <a:ea typeface="Apple SD Gothic Neo" panose="02000300000000000000" pitchFamily="2" charset="-127"/>
                </a:rPr>
                <a:t>://</a:t>
              </a:r>
              <a:r>
                <a:rPr lang="ko-KR" altLang="en-US" sz="700" dirty="0" err="1">
                  <a:solidFill>
                    <a:schemeClr val="bg1">
                      <a:lumMod val="50000"/>
                    </a:schemeClr>
                  </a:solidFill>
                  <a:latin typeface="Apple SD Gothic Neo" panose="02000300000000000000" pitchFamily="2" charset="-127"/>
                  <a:ea typeface="Apple SD Gothic Neo" panose="02000300000000000000" pitchFamily="2" charset="-127"/>
                </a:rPr>
                <a:t>www.venturesquare.net</a:t>
              </a:r>
              <a:r>
                <a:rPr lang="ko-KR" altLang="en-US" sz="700" dirty="0">
                  <a:solidFill>
                    <a:schemeClr val="bg1">
                      <a:lumMod val="50000"/>
                    </a:schemeClr>
                  </a:solidFill>
                  <a:latin typeface="Apple SD Gothic Neo" panose="02000300000000000000" pitchFamily="2" charset="-127"/>
                  <a:ea typeface="Apple SD Gothic Neo" panose="02000300000000000000" pitchFamily="2" charset="-127"/>
                </a:rPr>
                <a:t>/828374</a:t>
              </a:r>
            </a:p>
          </p:txBody>
        </p:sp>
      </p:grpSp>
      <p:grpSp>
        <p:nvGrpSpPr>
          <p:cNvPr id="11" name="그룹 10">
            <a:extLst>
              <a:ext uri="{FF2B5EF4-FFF2-40B4-BE49-F238E27FC236}">
                <a16:creationId xmlns:a16="http://schemas.microsoft.com/office/drawing/2014/main" id="{AEFBB584-32C7-13B4-A142-EDFE69449BFE}"/>
              </a:ext>
            </a:extLst>
          </p:cNvPr>
          <p:cNvGrpSpPr/>
          <p:nvPr/>
        </p:nvGrpSpPr>
        <p:grpSpPr>
          <a:xfrm>
            <a:off x="5059519" y="1649239"/>
            <a:ext cx="4193199" cy="2881023"/>
            <a:chOff x="5059519" y="1649239"/>
            <a:chExt cx="4193199" cy="2881023"/>
          </a:xfrm>
        </p:grpSpPr>
        <p:sp>
          <p:nvSpPr>
            <p:cNvPr id="51" name="모서리가 둥근 직사각형 50">
              <a:extLst>
                <a:ext uri="{FF2B5EF4-FFF2-40B4-BE49-F238E27FC236}">
                  <a16:creationId xmlns:a16="http://schemas.microsoft.com/office/drawing/2014/main" id="{0260E26A-6930-DF4C-41ED-B60645832F3B}"/>
                </a:ext>
              </a:extLst>
            </p:cNvPr>
            <p:cNvSpPr/>
            <p:nvPr/>
          </p:nvSpPr>
          <p:spPr>
            <a:xfrm>
              <a:off x="5059519" y="1649239"/>
              <a:ext cx="4193199" cy="2840257"/>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pic>
          <p:nvPicPr>
            <p:cNvPr id="6" name="그림 5" descr="텍스트이(가) 표시된 사진&#10;&#10;자동 생성된 설명">
              <a:extLst>
                <a:ext uri="{FF2B5EF4-FFF2-40B4-BE49-F238E27FC236}">
                  <a16:creationId xmlns:a16="http://schemas.microsoft.com/office/drawing/2014/main" id="{A1BE91AA-F333-BF4F-B5DA-5DE9FA79277F}"/>
                </a:ext>
              </a:extLst>
            </p:cNvPr>
            <p:cNvPicPr>
              <a:picLocks noChangeAspect="1"/>
            </p:cNvPicPr>
            <p:nvPr/>
          </p:nvPicPr>
          <p:blipFill rotWithShape="1">
            <a:blip r:embed="rId3"/>
            <a:srcRect l="-1171" r="597" b="4053"/>
            <a:stretch/>
          </p:blipFill>
          <p:spPr>
            <a:xfrm>
              <a:off x="5156461" y="1770112"/>
              <a:ext cx="3965575" cy="2598509"/>
            </a:xfrm>
            <a:prstGeom prst="rect">
              <a:avLst/>
            </a:prstGeom>
          </p:spPr>
        </p:pic>
        <p:sp>
          <p:nvSpPr>
            <p:cNvPr id="7" name="직사각형 6">
              <a:extLst>
                <a:ext uri="{FF2B5EF4-FFF2-40B4-BE49-F238E27FC236}">
                  <a16:creationId xmlns:a16="http://schemas.microsoft.com/office/drawing/2014/main" id="{3D1841DB-971D-9ADD-5888-15B3D3AE1276}"/>
                </a:ext>
              </a:extLst>
            </p:cNvPr>
            <p:cNvSpPr/>
            <p:nvPr/>
          </p:nvSpPr>
          <p:spPr>
            <a:xfrm>
              <a:off x="7785929" y="4330207"/>
              <a:ext cx="1404552" cy="200055"/>
            </a:xfrm>
            <a:prstGeom prst="rect">
              <a:avLst/>
            </a:prstGeom>
          </p:spPr>
          <p:txBody>
            <a:bodyPr wrap="none">
              <a:spAutoFit/>
            </a:bodyPr>
            <a:lstStyle/>
            <a:p>
              <a:pPr algn="r"/>
              <a:r>
                <a:rPr lang="ko-KR" altLang="en-US" sz="700" dirty="0">
                  <a:solidFill>
                    <a:schemeClr val="bg1">
                      <a:lumMod val="50000"/>
                    </a:schemeClr>
                  </a:solidFill>
                  <a:latin typeface="Apple SD Gothic Neo" panose="02000300000000000000" pitchFamily="2" charset="-127"/>
                  <a:ea typeface="Apple SD Gothic Neo" panose="02000300000000000000" pitchFamily="2" charset="-127"/>
                </a:rPr>
                <a:t>출처</a:t>
              </a:r>
              <a:r>
                <a:rPr lang="en-US" altLang="ko-KR" sz="700" dirty="0">
                  <a:solidFill>
                    <a:schemeClr val="bg1">
                      <a:lumMod val="50000"/>
                    </a:schemeClr>
                  </a:solidFill>
                  <a:latin typeface="Apple SD Gothic Neo" panose="02000300000000000000" pitchFamily="2" charset="-127"/>
                  <a:ea typeface="Apple SD Gothic Neo" panose="02000300000000000000" pitchFamily="2" charset="-127"/>
                </a:rPr>
                <a:t>:</a:t>
              </a:r>
              <a:r>
                <a:rPr lang="ko-KR" altLang="en-US" sz="700" dirty="0">
                  <a:solidFill>
                    <a:schemeClr val="bg1">
                      <a:lumMod val="50000"/>
                    </a:schemeClr>
                  </a:solidFill>
                  <a:latin typeface="Apple SD Gothic Neo" panose="02000300000000000000" pitchFamily="2" charset="-127"/>
                  <a:ea typeface="Apple SD Gothic Neo" panose="02000300000000000000" pitchFamily="2" charset="-127"/>
                </a:rPr>
                <a:t> </a:t>
              </a:r>
              <a:r>
                <a:rPr lang="ko-KR" altLang="en-US" sz="700" dirty="0" err="1">
                  <a:solidFill>
                    <a:schemeClr val="bg1">
                      <a:lumMod val="50000"/>
                    </a:schemeClr>
                  </a:solidFill>
                  <a:latin typeface="Apple SD Gothic Neo" panose="02000300000000000000" pitchFamily="2" charset="-127"/>
                  <a:ea typeface="Apple SD Gothic Neo" panose="02000300000000000000" pitchFamily="2" charset="-127"/>
                </a:rPr>
                <a:t>https</a:t>
              </a:r>
              <a:r>
                <a:rPr lang="ko-KR" altLang="en-US" sz="700" dirty="0">
                  <a:solidFill>
                    <a:schemeClr val="bg1">
                      <a:lumMod val="50000"/>
                    </a:schemeClr>
                  </a:solidFill>
                  <a:latin typeface="Apple SD Gothic Neo" panose="02000300000000000000" pitchFamily="2" charset="-127"/>
                  <a:ea typeface="Apple SD Gothic Neo" panose="02000300000000000000" pitchFamily="2" charset="-127"/>
                </a:rPr>
                <a:t>://</a:t>
              </a:r>
              <a:r>
                <a:rPr lang="ko-KR" altLang="en-US" sz="700" dirty="0" err="1">
                  <a:solidFill>
                    <a:schemeClr val="bg1">
                      <a:lumMod val="50000"/>
                    </a:schemeClr>
                  </a:solidFill>
                  <a:latin typeface="Apple SD Gothic Neo" panose="02000300000000000000" pitchFamily="2" charset="-127"/>
                  <a:ea typeface="Apple SD Gothic Neo" panose="02000300000000000000" pitchFamily="2" charset="-127"/>
                </a:rPr>
                <a:t>www.goodoc.co.kr</a:t>
              </a:r>
              <a:r>
                <a:rPr lang="ko-KR" altLang="en-US" sz="700" dirty="0">
                  <a:solidFill>
                    <a:schemeClr val="bg1">
                      <a:lumMod val="50000"/>
                    </a:schemeClr>
                  </a:solidFill>
                  <a:latin typeface="Apple SD Gothic Neo" panose="02000300000000000000" pitchFamily="2" charset="-127"/>
                  <a:ea typeface="Apple SD Gothic Neo" panose="02000300000000000000" pitchFamily="2" charset="-127"/>
                </a:rPr>
                <a:t>/</a:t>
              </a:r>
            </a:p>
          </p:txBody>
        </p:sp>
      </p:grpSp>
      <p:sp>
        <p:nvSpPr>
          <p:cNvPr id="56" name="직사각형 55">
            <a:extLst>
              <a:ext uri="{FF2B5EF4-FFF2-40B4-BE49-F238E27FC236}">
                <a16:creationId xmlns:a16="http://schemas.microsoft.com/office/drawing/2014/main" id="{4E81F119-3D98-1F1D-395A-31D08E1EAFE8}"/>
              </a:ext>
            </a:extLst>
          </p:cNvPr>
          <p:cNvSpPr/>
          <p:nvPr/>
        </p:nvSpPr>
        <p:spPr>
          <a:xfrm>
            <a:off x="6116413" y="4646472"/>
            <a:ext cx="2079415" cy="290849"/>
          </a:xfrm>
          <a:prstGeom prst="rect">
            <a:avLst/>
          </a:prstGeom>
        </p:spPr>
        <p:txBody>
          <a:bodyPr wrap="none" anchor="ctr">
            <a:spAutoFit/>
          </a:bodyPr>
          <a:lstStyle/>
          <a:p>
            <a:pPr algn="ctr">
              <a:lnSpc>
                <a:spcPct val="110000"/>
              </a:lnSpc>
            </a:pPr>
            <a:r>
              <a:rPr kumimoji="1" lang="ko-KR" altLang="en-US" sz="1200" b="1" dirty="0">
                <a:solidFill>
                  <a:schemeClr val="accent1"/>
                </a:solidFill>
                <a:latin typeface="Apple SD Gothic Neo" panose="02000300000000000000" pitchFamily="2" charset="-127"/>
                <a:ea typeface="Apple SD Gothic Neo" panose="02000300000000000000" pitchFamily="2" charset="-127"/>
              </a:rPr>
              <a:t>오프라인 기관 중심의 </a:t>
            </a:r>
            <a:r>
              <a:rPr kumimoji="1" lang="en-US" altLang="ko-KR" sz="1200" b="1" dirty="0">
                <a:solidFill>
                  <a:schemeClr val="accent1"/>
                </a:solidFill>
                <a:latin typeface="Apple SD Gothic Neo" panose="02000300000000000000" pitchFamily="2" charset="-127"/>
                <a:ea typeface="Apple SD Gothic Neo" panose="02000300000000000000" pitchFamily="2" charset="-127"/>
              </a:rPr>
              <a:t>‘</a:t>
            </a:r>
            <a:r>
              <a:rPr kumimoji="1" lang="en-US" altLang="ko-KR" sz="1200" b="1" dirty="0" err="1">
                <a:solidFill>
                  <a:schemeClr val="accent1"/>
                </a:solidFill>
                <a:latin typeface="Apple SD Gothic Neo" panose="02000300000000000000" pitchFamily="2" charset="-127"/>
                <a:ea typeface="Apple SD Gothic Neo" panose="02000300000000000000" pitchFamily="2" charset="-127"/>
              </a:rPr>
              <a:t>goodoc</a:t>
            </a:r>
            <a:r>
              <a:rPr kumimoji="1" lang="en-US" altLang="ko-KR" sz="1200" b="1" dirty="0">
                <a:solidFill>
                  <a:schemeClr val="accent1"/>
                </a:solidFill>
                <a:latin typeface="Apple SD Gothic Neo" panose="02000300000000000000" pitchFamily="2" charset="-127"/>
                <a:ea typeface="Apple SD Gothic Neo" panose="02000300000000000000" pitchFamily="2" charset="-127"/>
              </a:rPr>
              <a:t>’</a:t>
            </a:r>
          </a:p>
        </p:txBody>
      </p:sp>
      <p:sp>
        <p:nvSpPr>
          <p:cNvPr id="5" name="직사각형 4">
            <a:extLst>
              <a:ext uri="{FF2B5EF4-FFF2-40B4-BE49-F238E27FC236}">
                <a16:creationId xmlns:a16="http://schemas.microsoft.com/office/drawing/2014/main" id="{B104B070-E08F-58C8-D408-BD168778F651}"/>
              </a:ext>
            </a:extLst>
          </p:cNvPr>
          <p:cNvSpPr/>
          <p:nvPr/>
        </p:nvSpPr>
        <p:spPr>
          <a:xfrm>
            <a:off x="2018668" y="5995160"/>
            <a:ext cx="6441256" cy="461665"/>
          </a:xfrm>
          <a:prstGeom prst="rect">
            <a:avLst/>
          </a:prstGeom>
        </p:spPr>
        <p:txBody>
          <a:bodyPr wrap="square">
            <a:spAutoFit/>
          </a:bodyPr>
          <a:lstStyle/>
          <a:p>
            <a:pPr lvl="0" defTabSz="914400" latinLnBrk="1">
              <a:defRPr/>
            </a:pPr>
            <a:r>
              <a:rPr lang="en-US" altLang="ko-KR" sz="1200" dirty="0">
                <a:latin typeface="Apple SD Gothic Neo" panose="02000300000000000000" pitchFamily="2" charset="-127"/>
                <a:ea typeface="Apple SD Gothic Neo" panose="02000300000000000000" pitchFamily="2" charset="-127"/>
              </a:rPr>
              <a:t>Blue shelter</a:t>
            </a:r>
            <a:r>
              <a:rPr lang="ko-KR" altLang="en-US" sz="1200" dirty="0">
                <a:latin typeface="Apple SD Gothic Neo" panose="02000300000000000000" pitchFamily="2" charset="-127"/>
                <a:ea typeface="Apple SD Gothic Neo" panose="02000300000000000000" pitchFamily="2" charset="-127"/>
              </a:rPr>
              <a:t>는 두 가지 어플의 특징을 융합하고 보완하여 위치 기반의 온라인 상담 서비스를 제공</a:t>
            </a:r>
            <a:endParaRPr lang="en-US" altLang="ko-KR" sz="1200" dirty="0">
              <a:latin typeface="Apple SD Gothic Neo" panose="02000300000000000000" pitchFamily="2" charset="-127"/>
              <a:ea typeface="Apple SD Gothic Neo" panose="02000300000000000000" pitchFamily="2" charset="-127"/>
            </a:endParaRPr>
          </a:p>
          <a:p>
            <a:pPr lvl="0" defTabSz="914400" latinLnBrk="1">
              <a:defRPr/>
            </a:pPr>
            <a:r>
              <a:rPr lang="ko-KR" altLang="en-US" sz="1200" dirty="0">
                <a:latin typeface="Apple SD Gothic Neo" panose="02000300000000000000" pitchFamily="2" charset="-127"/>
                <a:ea typeface="Apple SD Gothic Neo" panose="02000300000000000000" pitchFamily="2" charset="-127"/>
              </a:rPr>
              <a:t>또한 온라인 상담 진행 후 오프라인 상담으로 연결할 수 있도록 유도하는 기대효과가 있음</a:t>
            </a:r>
            <a:endParaRPr lang="en-US" altLang="ko-KR" sz="1200" dirty="0">
              <a:latin typeface="Apple SD Gothic Neo" panose="02000300000000000000" pitchFamily="2" charset="-127"/>
              <a:ea typeface="Apple SD Gothic Neo" panose="02000300000000000000" pitchFamily="2" charset="-127"/>
            </a:endParaRPr>
          </a:p>
        </p:txBody>
      </p:sp>
      <p:sp>
        <p:nvSpPr>
          <p:cNvPr id="9" name="TextBox 8">
            <a:extLst>
              <a:ext uri="{FF2B5EF4-FFF2-40B4-BE49-F238E27FC236}">
                <a16:creationId xmlns:a16="http://schemas.microsoft.com/office/drawing/2014/main" id="{FD8C0A45-6E0F-D404-0C7E-79962C98C6A5}"/>
              </a:ext>
            </a:extLst>
          </p:cNvPr>
          <p:cNvSpPr txBox="1"/>
          <p:nvPr/>
        </p:nvSpPr>
        <p:spPr>
          <a:xfrm>
            <a:off x="1049576" y="5931009"/>
            <a:ext cx="763571" cy="584775"/>
          </a:xfrm>
          <a:prstGeom prst="rect">
            <a:avLst/>
          </a:prstGeom>
          <a:noFill/>
        </p:spPr>
        <p:txBody>
          <a:bodyPr wrap="square" rtlCol="0" anchor="ctr">
            <a:spAutoFit/>
          </a:bodyPr>
          <a:lstStyle/>
          <a:p>
            <a:r>
              <a:rPr kumimoji="1" lang="en-US" altLang="ko-KR" sz="3200" dirty="0">
                <a:solidFill>
                  <a:schemeClr val="accent1"/>
                </a:solidFill>
                <a:latin typeface="Apple SD Gothic Neo" panose="02000300000000000000" pitchFamily="2" charset="-127"/>
                <a:ea typeface="Apple SD Gothic Neo" panose="02000300000000000000" pitchFamily="2" charset="-127"/>
              </a:rPr>
              <a:t>&gt;&gt;</a:t>
            </a:r>
            <a:endParaRPr kumimoji="1" lang="ko-KR" altLang="en-US" sz="3200" dirty="0">
              <a:solidFill>
                <a:schemeClr val="accent1"/>
              </a:solidFill>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4100989282"/>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모서리가 둥근 직사각형 75">
            <a:extLst>
              <a:ext uri="{FF2B5EF4-FFF2-40B4-BE49-F238E27FC236}">
                <a16:creationId xmlns:a16="http://schemas.microsoft.com/office/drawing/2014/main" id="{492B7732-DE03-E0CB-D226-A385FADD2C6D}"/>
              </a:ext>
            </a:extLst>
          </p:cNvPr>
          <p:cNvSpPr/>
          <p:nvPr/>
        </p:nvSpPr>
        <p:spPr>
          <a:xfrm>
            <a:off x="5198295" y="3216639"/>
            <a:ext cx="3273945" cy="3145744"/>
          </a:xfrm>
          <a:prstGeom prst="roundRect">
            <a:avLst>
              <a:gd name="adj" fmla="val 376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5" name="모서리가 둥근 직사각형 74">
            <a:extLst>
              <a:ext uri="{FF2B5EF4-FFF2-40B4-BE49-F238E27FC236}">
                <a16:creationId xmlns:a16="http://schemas.microsoft.com/office/drawing/2014/main" id="{4F853056-5852-02D9-89FF-01A76BDABD1E}"/>
              </a:ext>
            </a:extLst>
          </p:cNvPr>
          <p:cNvSpPr/>
          <p:nvPr/>
        </p:nvSpPr>
        <p:spPr>
          <a:xfrm>
            <a:off x="1271924" y="3216639"/>
            <a:ext cx="3273945" cy="3145744"/>
          </a:xfrm>
          <a:prstGeom prst="roundRect">
            <a:avLst>
              <a:gd name="adj" fmla="val 376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39" name="직사각형 1"/>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40" name="TextBox 3"/>
          <p:cNvSpPr txBox="1"/>
          <p:nvPr/>
        </p:nvSpPr>
        <p:spPr>
          <a:xfrm>
            <a:off x="207630" y="206684"/>
            <a:ext cx="51732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200" dirty="0"/>
              <a:t>Part 1</a:t>
            </a:r>
            <a:r>
              <a:rPr lang="en-US" altLang="ko-KR" sz="1200" dirty="0"/>
              <a:t>.</a:t>
            </a:r>
            <a:r>
              <a:rPr sz="1200" dirty="0"/>
              <a:t> </a:t>
            </a:r>
          </a:p>
        </p:txBody>
      </p:sp>
      <p:sp>
        <p:nvSpPr>
          <p:cNvPr id="10" name="TextBox 9">
            <a:extLst>
              <a:ext uri="{FF2B5EF4-FFF2-40B4-BE49-F238E27FC236}">
                <a16:creationId xmlns:a16="http://schemas.microsoft.com/office/drawing/2014/main" id="{E014A2D6-3473-B78E-FF0A-E431EA3491D1}"/>
              </a:ext>
            </a:extLst>
          </p:cNvPr>
          <p:cNvSpPr txBox="1"/>
          <p:nvPr/>
        </p:nvSpPr>
        <p:spPr>
          <a:xfrm>
            <a:off x="774190" y="187008"/>
            <a:ext cx="2694445" cy="400110"/>
          </a:xfrm>
          <a:prstGeom prst="rect">
            <a:avLst/>
          </a:prstGeom>
          <a:noFill/>
        </p:spPr>
        <p:txBody>
          <a:bodyPr wrap="square" rtlCol="0">
            <a:spAutoFit/>
          </a:bodyPr>
          <a:lstStyle/>
          <a:p>
            <a:r>
              <a:rPr lang="ko-KR" altLang="en-US" sz="2000" dirty="0">
                <a:solidFill>
                  <a:schemeClr val="bg1"/>
                </a:solidFill>
                <a:latin typeface="Apple SD Gothic Neo" panose="02000300000000000000" pitchFamily="2" charset="-127"/>
                <a:ea typeface="Apple SD Gothic Neo" panose="02000300000000000000" pitchFamily="2" charset="-127"/>
              </a:rPr>
              <a:t>구성원 및 역할</a:t>
            </a:r>
            <a:endParaRPr lang="en-US" altLang="ko-KR" sz="2000" dirty="0">
              <a:solidFill>
                <a:schemeClr val="bg1"/>
              </a:solidFill>
              <a:latin typeface="Apple SD Gothic Neo" panose="02000300000000000000" pitchFamily="2" charset="-127"/>
              <a:ea typeface="Apple SD Gothic Neo" panose="02000300000000000000" pitchFamily="2" charset="-127"/>
            </a:endParaRPr>
          </a:p>
        </p:txBody>
      </p:sp>
      <p:sp>
        <p:nvSpPr>
          <p:cNvPr id="48" name="직사각형 47">
            <a:extLst>
              <a:ext uri="{FF2B5EF4-FFF2-40B4-BE49-F238E27FC236}">
                <a16:creationId xmlns:a16="http://schemas.microsoft.com/office/drawing/2014/main" id="{20260A84-0B3B-BE85-B5C4-85F5BBB0BE25}"/>
              </a:ext>
            </a:extLst>
          </p:cNvPr>
          <p:cNvSpPr/>
          <p:nvPr/>
        </p:nvSpPr>
        <p:spPr>
          <a:xfrm>
            <a:off x="1478052" y="3639960"/>
            <a:ext cx="2861687" cy="1848583"/>
          </a:xfrm>
          <a:prstGeom prst="rect">
            <a:avLst/>
          </a:prstGeom>
        </p:spPr>
        <p:txBody>
          <a:bodyPr wrap="square">
            <a:spAutoFit/>
          </a:bodyPr>
          <a:lstStyle/>
          <a:p>
            <a:pPr>
              <a:lnSpc>
                <a:spcPct val="150000"/>
              </a:lnSpc>
            </a:pPr>
            <a:r>
              <a:rPr kumimoji="1" lang="en-US" altLang="ko-KR" sz="1100" b="1" dirty="0">
                <a:latin typeface="Apple SD Gothic Neo" panose="02000300000000000000" pitchFamily="2" charset="-127"/>
                <a:ea typeface="Apple SD Gothic Neo" panose="02000300000000000000" pitchFamily="2" charset="-127"/>
              </a:rPr>
              <a:t>&gt;</a:t>
            </a:r>
            <a:r>
              <a:rPr kumimoji="1" lang="ko-KR" altLang="en-US" sz="1100" b="1" dirty="0">
                <a:latin typeface="Apple SD Gothic Neo" panose="02000300000000000000" pitchFamily="2" charset="-127"/>
                <a:ea typeface="Apple SD Gothic Neo" panose="02000300000000000000" pitchFamily="2" charset="-127"/>
              </a:rPr>
              <a:t> 송원혁</a:t>
            </a:r>
            <a:r>
              <a:rPr kumimoji="1" lang="en-US" altLang="ko-KR" sz="1100" b="1" dirty="0">
                <a:latin typeface="Apple SD Gothic Neo" panose="02000300000000000000" pitchFamily="2" charset="-127"/>
                <a:ea typeface="Apple SD Gothic Neo" panose="02000300000000000000" pitchFamily="2" charset="-127"/>
              </a:rPr>
              <a:t>,</a:t>
            </a:r>
            <a:r>
              <a:rPr kumimoji="1" lang="ko-KR" altLang="en-US" sz="1100" b="1" dirty="0">
                <a:latin typeface="Apple SD Gothic Neo" panose="02000300000000000000" pitchFamily="2" charset="-127"/>
                <a:ea typeface="Apple SD Gothic Neo" panose="02000300000000000000" pitchFamily="2" charset="-127"/>
              </a:rPr>
              <a:t> </a:t>
            </a:r>
            <a:r>
              <a:rPr kumimoji="1" lang="ko-KR" altLang="en-US" sz="1100" b="1" dirty="0" err="1">
                <a:latin typeface="Apple SD Gothic Neo" panose="02000300000000000000" pitchFamily="2" charset="-127"/>
                <a:ea typeface="Apple SD Gothic Neo" panose="02000300000000000000" pitchFamily="2" charset="-127"/>
              </a:rPr>
              <a:t>우성균</a:t>
            </a:r>
            <a:r>
              <a:rPr kumimoji="1" lang="en-US" altLang="ko-KR" sz="1100" b="1" dirty="0">
                <a:latin typeface="Apple SD Gothic Neo" panose="02000300000000000000" pitchFamily="2" charset="-127"/>
                <a:ea typeface="Apple SD Gothic Neo" panose="02000300000000000000" pitchFamily="2" charset="-127"/>
              </a:rPr>
              <a:t>,</a:t>
            </a:r>
            <a:r>
              <a:rPr kumimoji="1" lang="ko-KR" altLang="en-US" sz="1100" b="1" dirty="0">
                <a:latin typeface="Apple SD Gothic Neo" panose="02000300000000000000" pitchFamily="2" charset="-127"/>
                <a:ea typeface="Apple SD Gothic Neo" panose="02000300000000000000" pitchFamily="2" charset="-127"/>
              </a:rPr>
              <a:t> </a:t>
            </a:r>
            <a:r>
              <a:rPr kumimoji="1" lang="ko-KR" altLang="en-US" sz="1100" b="1" dirty="0" err="1">
                <a:latin typeface="Apple SD Gothic Neo" panose="02000300000000000000" pitchFamily="2" charset="-127"/>
                <a:ea typeface="Apple SD Gothic Neo" panose="02000300000000000000" pitchFamily="2" charset="-127"/>
              </a:rPr>
              <a:t>문영롱</a:t>
            </a:r>
            <a:endParaRPr kumimoji="1" lang="en-US" altLang="ko-KR" sz="1100" b="1" dirty="0">
              <a:latin typeface="Apple SD Gothic Neo" panose="02000300000000000000" pitchFamily="2" charset="-127"/>
              <a:ea typeface="Apple SD Gothic Neo" panose="02000300000000000000" pitchFamily="2" charset="-127"/>
            </a:endParaRPr>
          </a:p>
          <a:p>
            <a:pPr>
              <a:lnSpc>
                <a:spcPct val="150000"/>
              </a:lnSpc>
            </a:pP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시설 중복 데이터 정제 </a:t>
            </a: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가공한 데이터 </a:t>
            </a:r>
            <a:r>
              <a:rPr kumimoji="1" lang="en-US" altLang="ko-KR" sz="1100" dirty="0">
                <a:latin typeface="Apple SD Gothic Neo" panose="02000300000000000000" pitchFamily="2" charset="-127"/>
                <a:ea typeface="Apple SD Gothic Neo" panose="02000300000000000000" pitchFamily="2" charset="-127"/>
              </a:rPr>
              <a:t>DB</a:t>
            </a:r>
            <a:r>
              <a:rPr kumimoji="1" lang="ko-KR" altLang="en-US" sz="1100" dirty="0">
                <a:latin typeface="Apple SD Gothic Neo" panose="02000300000000000000" pitchFamily="2" charset="-127"/>
                <a:ea typeface="Apple SD Gothic Neo" panose="02000300000000000000" pitchFamily="2" charset="-127"/>
              </a:rPr>
              <a:t>에 저장 </a:t>
            </a: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지도 마커 시각화 </a:t>
            </a: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위치 기준 반경 데이터 시각화</a:t>
            </a: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기관구분별 마커 분류</a:t>
            </a:r>
            <a:endParaRPr kumimoji="1" lang="en-US" altLang="ko-KR" sz="1100" dirty="0">
              <a:latin typeface="Apple SD Gothic Neo" panose="02000300000000000000" pitchFamily="2" charset="-127"/>
              <a:ea typeface="Apple SD Gothic Neo" panose="02000300000000000000" pitchFamily="2" charset="-127"/>
            </a:endParaRPr>
          </a:p>
        </p:txBody>
      </p:sp>
      <p:sp>
        <p:nvSpPr>
          <p:cNvPr id="63" name="직사각형 62">
            <a:extLst>
              <a:ext uri="{FF2B5EF4-FFF2-40B4-BE49-F238E27FC236}">
                <a16:creationId xmlns:a16="http://schemas.microsoft.com/office/drawing/2014/main" id="{65D5E871-2C1D-AC02-4D0A-3C8E4CE0EC0C}"/>
              </a:ext>
            </a:extLst>
          </p:cNvPr>
          <p:cNvSpPr/>
          <p:nvPr/>
        </p:nvSpPr>
        <p:spPr>
          <a:xfrm>
            <a:off x="5503994" y="3639960"/>
            <a:ext cx="2683934" cy="2102499"/>
          </a:xfrm>
          <a:prstGeom prst="rect">
            <a:avLst/>
          </a:prstGeom>
        </p:spPr>
        <p:txBody>
          <a:bodyPr wrap="square">
            <a:spAutoFit/>
          </a:bodyPr>
          <a:lstStyle/>
          <a:p>
            <a:pPr>
              <a:lnSpc>
                <a:spcPct val="150000"/>
              </a:lnSpc>
            </a:pPr>
            <a:r>
              <a:rPr kumimoji="1" lang="en-US" altLang="ko-KR" sz="1100" b="1" dirty="0">
                <a:latin typeface="Apple SD Gothic Neo" panose="02000300000000000000" pitchFamily="2" charset="-127"/>
                <a:ea typeface="Apple SD Gothic Neo" panose="02000300000000000000" pitchFamily="2" charset="-127"/>
              </a:rPr>
              <a:t>&gt;</a:t>
            </a:r>
            <a:r>
              <a:rPr kumimoji="1" lang="ko-KR" altLang="en-US" sz="1100" b="1" dirty="0">
                <a:latin typeface="Apple SD Gothic Neo" panose="02000300000000000000" pitchFamily="2" charset="-127"/>
                <a:ea typeface="Apple SD Gothic Neo" panose="02000300000000000000" pitchFamily="2" charset="-127"/>
              </a:rPr>
              <a:t> </a:t>
            </a:r>
            <a:r>
              <a:rPr kumimoji="1" lang="ko-KR" altLang="en-US" sz="1100" b="1" dirty="0" err="1">
                <a:latin typeface="Apple SD Gothic Neo" panose="02000300000000000000" pitchFamily="2" charset="-127"/>
                <a:ea typeface="Apple SD Gothic Neo" panose="02000300000000000000" pitchFamily="2" charset="-127"/>
              </a:rPr>
              <a:t>고유정</a:t>
            </a:r>
            <a:r>
              <a:rPr kumimoji="1" lang="en-US" altLang="ko-KR" sz="1100" b="1" dirty="0">
                <a:latin typeface="Apple SD Gothic Neo" panose="02000300000000000000" pitchFamily="2" charset="-127"/>
                <a:ea typeface="Apple SD Gothic Neo" panose="02000300000000000000" pitchFamily="2" charset="-127"/>
              </a:rPr>
              <a:t>,</a:t>
            </a:r>
            <a:r>
              <a:rPr kumimoji="1" lang="ko-KR" altLang="en-US" sz="1100" b="1" dirty="0">
                <a:latin typeface="Apple SD Gothic Neo" panose="02000300000000000000" pitchFamily="2" charset="-127"/>
                <a:ea typeface="Apple SD Gothic Neo" panose="02000300000000000000" pitchFamily="2" charset="-127"/>
              </a:rPr>
              <a:t> </a:t>
            </a:r>
            <a:r>
              <a:rPr kumimoji="1" lang="ko-KR" altLang="en-US" sz="1100" b="1" dirty="0" err="1">
                <a:latin typeface="Apple SD Gothic Neo" panose="02000300000000000000" pitchFamily="2" charset="-127"/>
                <a:ea typeface="Apple SD Gothic Neo" panose="02000300000000000000" pitchFamily="2" charset="-127"/>
              </a:rPr>
              <a:t>문영롱</a:t>
            </a:r>
            <a:r>
              <a:rPr kumimoji="1" lang="en-US" altLang="ko-KR" sz="1100" b="1" dirty="0">
                <a:latin typeface="Apple SD Gothic Neo" panose="02000300000000000000" pitchFamily="2" charset="-127"/>
                <a:ea typeface="Apple SD Gothic Neo" panose="02000300000000000000" pitchFamily="2" charset="-127"/>
              </a:rPr>
              <a:t>,</a:t>
            </a:r>
            <a:r>
              <a:rPr kumimoji="1" lang="ko-KR" altLang="en-US" sz="1100" b="1" dirty="0">
                <a:latin typeface="Apple SD Gothic Neo" panose="02000300000000000000" pitchFamily="2" charset="-127"/>
                <a:ea typeface="Apple SD Gothic Neo" panose="02000300000000000000" pitchFamily="2" charset="-127"/>
              </a:rPr>
              <a:t> 이우주</a:t>
            </a:r>
            <a:endParaRPr kumimoji="1" lang="en-US" altLang="ko-KR" sz="1100" b="1" dirty="0">
              <a:latin typeface="Apple SD Gothic Neo" panose="02000300000000000000" pitchFamily="2" charset="-127"/>
              <a:ea typeface="Apple SD Gothic Neo" panose="02000300000000000000" pitchFamily="2" charset="-127"/>
            </a:endParaRPr>
          </a:p>
          <a:p>
            <a:pPr>
              <a:lnSpc>
                <a:spcPct val="150000"/>
              </a:lnSpc>
            </a:pP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서비스 메인 페이지 </a:t>
            </a: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지도 검색 페이지 </a:t>
            </a: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게시판 페이지</a:t>
            </a: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  </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일반 이용자용</a:t>
            </a: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  </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기관 이용자용</a:t>
            </a:r>
            <a:endParaRPr kumimoji="1" lang="en-US" altLang="ko-KR" sz="1100" dirty="0">
              <a:latin typeface="Apple SD Gothic Neo" panose="02000300000000000000" pitchFamily="2" charset="-127"/>
              <a:ea typeface="Apple SD Gothic Neo" panose="02000300000000000000" pitchFamily="2" charset="-127"/>
            </a:endParaRPr>
          </a:p>
          <a:p>
            <a:pPr>
              <a:lnSpc>
                <a:spcPct val="150000"/>
              </a:lnSpc>
            </a:pPr>
            <a:r>
              <a:rPr kumimoji="1" lang="ko-KR" altLang="en-US" sz="1100" dirty="0">
                <a:latin typeface="Apple SD Gothic Neo" panose="02000300000000000000" pitchFamily="2" charset="-127"/>
                <a:ea typeface="Apple SD Gothic Neo" panose="02000300000000000000" pitchFamily="2" charset="-127"/>
              </a:rPr>
              <a:t>회원가입 및 로그인 페이지</a:t>
            </a:r>
            <a:endParaRPr kumimoji="1" lang="en-US" altLang="ko-KR" sz="1100" dirty="0">
              <a:latin typeface="Apple SD Gothic Neo" panose="02000300000000000000" pitchFamily="2" charset="-127"/>
              <a:ea typeface="Apple SD Gothic Neo" panose="02000300000000000000" pitchFamily="2" charset="-127"/>
            </a:endParaRPr>
          </a:p>
        </p:txBody>
      </p:sp>
      <p:sp>
        <p:nvSpPr>
          <p:cNvPr id="68" name="TextBox 67">
            <a:extLst>
              <a:ext uri="{FF2B5EF4-FFF2-40B4-BE49-F238E27FC236}">
                <a16:creationId xmlns:a16="http://schemas.microsoft.com/office/drawing/2014/main" id="{D242021D-29FF-21C7-27D5-7FBFA3612B73}"/>
              </a:ext>
            </a:extLst>
          </p:cNvPr>
          <p:cNvSpPr txBox="1"/>
          <p:nvPr/>
        </p:nvSpPr>
        <p:spPr>
          <a:xfrm>
            <a:off x="1271924" y="1204308"/>
            <a:ext cx="981420"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구성원</a:t>
            </a:r>
          </a:p>
        </p:txBody>
      </p:sp>
      <p:sp>
        <p:nvSpPr>
          <p:cNvPr id="14" name="직사각형 13">
            <a:extLst>
              <a:ext uri="{FF2B5EF4-FFF2-40B4-BE49-F238E27FC236}">
                <a16:creationId xmlns:a16="http://schemas.microsoft.com/office/drawing/2014/main" id="{D1480134-B476-6074-31D6-0E3EE415E281}"/>
              </a:ext>
            </a:extLst>
          </p:cNvPr>
          <p:cNvSpPr/>
          <p:nvPr/>
        </p:nvSpPr>
        <p:spPr>
          <a:xfrm>
            <a:off x="1471688" y="1552357"/>
            <a:ext cx="4373544" cy="1099532"/>
          </a:xfrm>
          <a:prstGeom prst="rect">
            <a:avLst/>
          </a:prstGeom>
        </p:spPr>
        <p:txBody>
          <a:bodyPr wrap="square">
            <a:spAutoFit/>
          </a:bodyPr>
          <a:lstStyle/>
          <a:p>
            <a:pPr>
              <a:lnSpc>
                <a:spcPct val="120000"/>
              </a:lnSpc>
            </a:pP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조장</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a:t>
            </a:r>
            <a:r>
              <a:rPr kumimoji="1" lang="ko-KR" altLang="en-US" sz="1100" dirty="0" err="1">
                <a:latin typeface="Apple SD Gothic Neo" panose="02000300000000000000" pitchFamily="2" charset="-127"/>
                <a:ea typeface="Apple SD Gothic Neo" panose="02000300000000000000" pitchFamily="2" charset="-127"/>
              </a:rPr>
              <a:t>문영롱</a:t>
            </a:r>
            <a:r>
              <a:rPr kumimoji="1" lang="ko-KR" altLang="en-US" sz="1100" dirty="0">
                <a:latin typeface="Apple SD Gothic Neo" panose="02000300000000000000" pitchFamily="2" charset="-127"/>
                <a:ea typeface="Apple SD Gothic Neo" panose="02000300000000000000" pitchFamily="2" charset="-127"/>
              </a:rPr>
              <a:t> </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프로젝트 관리 및 파일 취합</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서비스 화면 및 </a:t>
            </a:r>
            <a:r>
              <a:rPr kumimoji="1" lang="en-US" altLang="ko-KR" sz="1100" dirty="0">
                <a:latin typeface="Apple SD Gothic Neo" panose="02000300000000000000" pitchFamily="2" charset="-127"/>
                <a:ea typeface="Apple SD Gothic Neo" panose="02000300000000000000" pitchFamily="2" charset="-127"/>
              </a:rPr>
              <a:t>CSS</a:t>
            </a:r>
            <a:r>
              <a:rPr kumimoji="1" lang="ko-KR" altLang="en-US" sz="1100" dirty="0">
                <a:latin typeface="Apple SD Gothic Neo" panose="02000300000000000000" pitchFamily="2" charset="-127"/>
                <a:ea typeface="Apple SD Gothic Neo" panose="02000300000000000000" pitchFamily="2" charset="-127"/>
              </a:rPr>
              <a:t> 관리</a:t>
            </a: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조원</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a:t>
            </a:r>
            <a:r>
              <a:rPr kumimoji="1" lang="ko-KR" altLang="en-US" sz="1100" dirty="0" err="1">
                <a:latin typeface="Apple SD Gothic Neo" panose="02000300000000000000" pitchFamily="2" charset="-127"/>
                <a:ea typeface="Apple SD Gothic Neo" panose="02000300000000000000" pitchFamily="2" charset="-127"/>
              </a:rPr>
              <a:t>고유정</a:t>
            </a:r>
            <a:r>
              <a:rPr kumimoji="1" lang="ko-KR" altLang="en-US" sz="1100" dirty="0">
                <a:latin typeface="Apple SD Gothic Neo" panose="02000300000000000000" pitchFamily="2" charset="-127"/>
                <a:ea typeface="Apple SD Gothic Neo" panose="02000300000000000000" pitchFamily="2" charset="-127"/>
              </a:rPr>
              <a:t> </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게시판 관련 프로세스 및 </a:t>
            </a:r>
            <a:r>
              <a:rPr kumimoji="1" lang="en-US" altLang="ko-KR" sz="1100" dirty="0">
                <a:latin typeface="Apple SD Gothic Neo" panose="02000300000000000000" pitchFamily="2" charset="-127"/>
                <a:ea typeface="Apple SD Gothic Neo" panose="02000300000000000000" pitchFamily="2" charset="-127"/>
              </a:rPr>
              <a:t>DB</a:t>
            </a:r>
            <a:r>
              <a:rPr kumimoji="1" lang="ko-KR" altLang="en-US" sz="1100" dirty="0">
                <a:latin typeface="Apple SD Gothic Neo" panose="02000300000000000000" pitchFamily="2" charset="-127"/>
                <a:ea typeface="Apple SD Gothic Neo" panose="02000300000000000000" pitchFamily="2" charset="-127"/>
              </a:rPr>
              <a:t> 전반 관리</a:t>
            </a: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조원</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송원혁 </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데이터 정제 및 지도 시각화 관련 함수</a:t>
            </a: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조원</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a:t>
            </a:r>
            <a:r>
              <a:rPr kumimoji="1" lang="ko-KR" altLang="en-US" sz="1100" dirty="0" err="1">
                <a:latin typeface="Apple SD Gothic Neo" panose="02000300000000000000" pitchFamily="2" charset="-127"/>
                <a:ea typeface="Apple SD Gothic Neo" panose="02000300000000000000" pitchFamily="2" charset="-127"/>
              </a:rPr>
              <a:t>우성균</a:t>
            </a:r>
            <a:r>
              <a:rPr kumimoji="1" lang="ko-KR" altLang="en-US" sz="1100" dirty="0">
                <a:latin typeface="Apple SD Gothic Neo" panose="02000300000000000000" pitchFamily="2" charset="-127"/>
                <a:ea typeface="Apple SD Gothic Neo" panose="02000300000000000000" pitchFamily="2" charset="-127"/>
              </a:rPr>
              <a:t> </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a:t>
            </a:r>
            <a:r>
              <a:rPr kumimoji="1" lang="en-US" altLang="ko-KR" sz="1100" dirty="0">
                <a:latin typeface="Apple SD Gothic Neo" panose="02000300000000000000" pitchFamily="2" charset="-127"/>
                <a:ea typeface="Apple SD Gothic Neo" panose="02000300000000000000" pitchFamily="2" charset="-127"/>
              </a:rPr>
              <a:t>DB</a:t>
            </a:r>
            <a:r>
              <a:rPr kumimoji="1" lang="ko-KR" altLang="en-US" sz="1100" dirty="0">
                <a:latin typeface="Apple SD Gothic Neo" panose="02000300000000000000" pitchFamily="2" charset="-127"/>
                <a:ea typeface="Apple SD Gothic Neo" panose="02000300000000000000" pitchFamily="2" charset="-127"/>
              </a:rPr>
              <a:t> 연결 및 지도 시각화 관련 함수 </a:t>
            </a:r>
            <a:endParaRPr kumimoji="1" lang="en-US" altLang="ko-KR" sz="1100" dirty="0">
              <a:latin typeface="Apple SD Gothic Neo" panose="02000300000000000000" pitchFamily="2" charset="-127"/>
              <a:ea typeface="Apple SD Gothic Neo" panose="02000300000000000000" pitchFamily="2" charset="-127"/>
            </a:endParaRPr>
          </a:p>
          <a:p>
            <a:pPr>
              <a:lnSpc>
                <a:spcPct val="120000"/>
              </a:lnSpc>
            </a:pP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조원</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이우주 </a:t>
            </a:r>
            <a:r>
              <a:rPr kumimoji="1" lang="en-US" altLang="ko-KR" sz="1100" dirty="0">
                <a:latin typeface="Apple SD Gothic Neo" panose="02000300000000000000" pitchFamily="2" charset="-127"/>
                <a:ea typeface="Apple SD Gothic Neo" panose="02000300000000000000" pitchFamily="2" charset="-127"/>
              </a:rPr>
              <a:t>:</a:t>
            </a:r>
            <a:r>
              <a:rPr kumimoji="1" lang="ko-KR" altLang="en-US" sz="1100" dirty="0">
                <a:latin typeface="Apple SD Gothic Neo" panose="02000300000000000000" pitchFamily="2" charset="-127"/>
                <a:ea typeface="Apple SD Gothic Neo" panose="02000300000000000000" pitchFamily="2" charset="-127"/>
              </a:rPr>
              <a:t> 회원가입 및 로그인 관련 프로세스 및 회원</a:t>
            </a:r>
            <a:r>
              <a:rPr kumimoji="1" lang="en-US" altLang="ko-KR" sz="1100" dirty="0">
                <a:latin typeface="Apple SD Gothic Neo" panose="02000300000000000000" pitchFamily="2" charset="-127"/>
                <a:ea typeface="Apple SD Gothic Neo" panose="02000300000000000000" pitchFamily="2" charset="-127"/>
              </a:rPr>
              <a:t> DB </a:t>
            </a:r>
            <a:r>
              <a:rPr kumimoji="1" lang="ko-KR" altLang="en-US" sz="1100" dirty="0">
                <a:latin typeface="Apple SD Gothic Neo" panose="02000300000000000000" pitchFamily="2" charset="-127"/>
                <a:ea typeface="Apple SD Gothic Neo" panose="02000300000000000000" pitchFamily="2" charset="-127"/>
              </a:rPr>
              <a:t>관리</a:t>
            </a:r>
            <a:endParaRPr kumimoji="1" lang="en-US" altLang="ko-KR" sz="1100" dirty="0">
              <a:latin typeface="Apple SD Gothic Neo" panose="02000300000000000000" pitchFamily="2" charset="-127"/>
              <a:ea typeface="Apple SD Gothic Neo" panose="02000300000000000000" pitchFamily="2" charset="-127"/>
            </a:endParaRPr>
          </a:p>
        </p:txBody>
      </p:sp>
      <p:grpSp>
        <p:nvGrpSpPr>
          <p:cNvPr id="69" name="그룹 68">
            <a:extLst>
              <a:ext uri="{FF2B5EF4-FFF2-40B4-BE49-F238E27FC236}">
                <a16:creationId xmlns:a16="http://schemas.microsoft.com/office/drawing/2014/main" id="{F44C32CC-F1F0-6666-2085-1D0DFF09BDC0}"/>
              </a:ext>
            </a:extLst>
          </p:cNvPr>
          <p:cNvGrpSpPr/>
          <p:nvPr/>
        </p:nvGrpSpPr>
        <p:grpSpPr>
          <a:xfrm>
            <a:off x="2282365" y="3066758"/>
            <a:ext cx="1253065" cy="353033"/>
            <a:chOff x="526939" y="4568577"/>
            <a:chExt cx="1004950" cy="296782"/>
          </a:xfrm>
        </p:grpSpPr>
        <p:sp>
          <p:nvSpPr>
            <p:cNvPr id="70" name="직사각형 69">
              <a:extLst>
                <a:ext uri="{FF2B5EF4-FFF2-40B4-BE49-F238E27FC236}">
                  <a16:creationId xmlns:a16="http://schemas.microsoft.com/office/drawing/2014/main" id="{47610F5C-25B8-DE38-F547-7E34C7165191}"/>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1" name="직사각형 70">
              <a:extLst>
                <a:ext uri="{FF2B5EF4-FFF2-40B4-BE49-F238E27FC236}">
                  <a16:creationId xmlns:a16="http://schemas.microsoft.com/office/drawing/2014/main" id="{72FEB8E0-9DAD-DED3-DB6A-33958FA39D51}"/>
                </a:ext>
              </a:extLst>
            </p:cNvPr>
            <p:cNvSpPr/>
            <p:nvPr/>
          </p:nvSpPr>
          <p:spPr>
            <a:xfrm>
              <a:off x="830660" y="4568577"/>
              <a:ext cx="397507" cy="296782"/>
            </a:xfrm>
            <a:prstGeom prst="rect">
              <a:avLst/>
            </a:prstGeom>
          </p:spPr>
          <p:txBody>
            <a:bodyPr wrap="non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지도</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grpSp>
        <p:nvGrpSpPr>
          <p:cNvPr id="72" name="그룹 71">
            <a:extLst>
              <a:ext uri="{FF2B5EF4-FFF2-40B4-BE49-F238E27FC236}">
                <a16:creationId xmlns:a16="http://schemas.microsoft.com/office/drawing/2014/main" id="{A68AC434-FEF2-DB8B-D5D8-15801DB2459B}"/>
              </a:ext>
            </a:extLst>
          </p:cNvPr>
          <p:cNvGrpSpPr/>
          <p:nvPr/>
        </p:nvGrpSpPr>
        <p:grpSpPr>
          <a:xfrm>
            <a:off x="6208735" y="3081315"/>
            <a:ext cx="1253065" cy="323935"/>
            <a:chOff x="526939" y="4580808"/>
            <a:chExt cx="1004950" cy="272320"/>
          </a:xfrm>
        </p:grpSpPr>
        <p:sp>
          <p:nvSpPr>
            <p:cNvPr id="73" name="직사각형 72">
              <a:extLst>
                <a:ext uri="{FF2B5EF4-FFF2-40B4-BE49-F238E27FC236}">
                  <a16:creationId xmlns:a16="http://schemas.microsoft.com/office/drawing/2014/main" id="{A3A49087-F9CA-B6B0-2905-A70A4E05119D}"/>
                </a:ext>
              </a:extLst>
            </p:cNvPr>
            <p:cNvSpPr/>
            <p:nvPr/>
          </p:nvSpPr>
          <p:spPr>
            <a:xfrm>
              <a:off x="526939" y="4618253"/>
              <a:ext cx="1004950" cy="197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4" name="직사각형 73">
              <a:extLst>
                <a:ext uri="{FF2B5EF4-FFF2-40B4-BE49-F238E27FC236}">
                  <a16:creationId xmlns:a16="http://schemas.microsoft.com/office/drawing/2014/main" id="{3D6A1E26-9472-E63A-8D7E-F08DD75EDA73}"/>
                </a:ext>
              </a:extLst>
            </p:cNvPr>
            <p:cNvSpPr/>
            <p:nvPr/>
          </p:nvSpPr>
          <p:spPr>
            <a:xfrm>
              <a:off x="768309" y="4580808"/>
              <a:ext cx="522210" cy="272320"/>
            </a:xfrm>
            <a:prstGeom prst="rect">
              <a:avLst/>
            </a:prstGeom>
          </p:spPr>
          <p:txBody>
            <a:bodyPr wrap="none" anchor="ctr">
              <a:spAutoFit/>
            </a:bodyPr>
            <a:lstStyle/>
            <a:p>
              <a:pPr algn="ctr">
                <a:lnSpc>
                  <a:spcPct val="110000"/>
                </a:lnSpc>
              </a:pPr>
              <a:r>
                <a:rPr kumimoji="1" lang="ko-KR" altLang="en-US" sz="1400" b="1" dirty="0">
                  <a:solidFill>
                    <a:schemeClr val="bg1"/>
                  </a:solidFill>
                  <a:latin typeface="Apple SD Gothic Neo" panose="02000300000000000000" pitchFamily="2" charset="-127"/>
                  <a:ea typeface="Apple SD Gothic Neo" panose="02000300000000000000" pitchFamily="2" charset="-127"/>
                </a:rPr>
                <a:t>게시판</a:t>
              </a:r>
              <a:endParaRPr kumimoji="1" lang="en-US" altLang="ko-KR" sz="1400" b="1" dirty="0">
                <a:solidFill>
                  <a:schemeClr val="bg1"/>
                </a:solidFill>
                <a:latin typeface="Apple SD Gothic Neo" panose="02000300000000000000" pitchFamily="2" charset="-127"/>
                <a:ea typeface="Apple SD Gothic Neo" panose="02000300000000000000" pitchFamily="2" charset="-127"/>
              </a:endParaRPr>
            </a:p>
          </p:txBody>
        </p:sp>
      </p:grpSp>
    </p:spTree>
    <p:extLst>
      <p:ext uri="{BB962C8B-B14F-4D97-AF65-F5344CB8AC3E}">
        <p14:creationId xmlns:p14="http://schemas.microsoft.com/office/powerpoint/2010/main" val="1920830567"/>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5AA83083-1B91-4A40-866D-18ACD1B6F89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9906000" cy="6858000"/>
          </a:xfrm>
          <a:prstGeom prst="rect">
            <a:avLst/>
          </a:prstGeom>
        </p:spPr>
      </p:pic>
      <p:sp>
        <p:nvSpPr>
          <p:cNvPr id="10" name="직사각형 6">
            <a:extLst>
              <a:ext uri="{FF2B5EF4-FFF2-40B4-BE49-F238E27FC236}">
                <a16:creationId xmlns:a16="http://schemas.microsoft.com/office/drawing/2014/main" id="{1CDC3706-C43D-475E-916E-58E0D72E026F}"/>
              </a:ext>
            </a:extLst>
          </p:cNvPr>
          <p:cNvSpPr/>
          <p:nvPr/>
        </p:nvSpPr>
        <p:spPr>
          <a:xfrm>
            <a:off x="0" y="0"/>
            <a:ext cx="4953000" cy="6858000"/>
          </a:xfrm>
          <a:prstGeom prst="rect">
            <a:avLst/>
          </a:prstGeom>
          <a:solidFill>
            <a:srgbClr val="1D3756"/>
          </a:solidFill>
          <a:ln w="12700">
            <a:noFill/>
            <a:miter/>
          </a:ln>
        </p:spPr>
        <p:txBody>
          <a:bodyPr lIns="37147" rIns="37147" anchor="ctr"/>
          <a:lstStyle/>
          <a:p>
            <a:pPr algn="ctr">
              <a:defRPr>
                <a:solidFill>
                  <a:srgbClr val="FFFFFF"/>
                </a:solidFill>
              </a:defRPr>
            </a:pPr>
            <a:endParaRPr sz="1463" dirty="0"/>
          </a:p>
        </p:txBody>
      </p:sp>
      <p:sp>
        <p:nvSpPr>
          <p:cNvPr id="11" name="TextBox 8">
            <a:extLst>
              <a:ext uri="{FF2B5EF4-FFF2-40B4-BE49-F238E27FC236}">
                <a16:creationId xmlns:a16="http://schemas.microsoft.com/office/drawing/2014/main" id="{E983CA28-6733-43F7-A02C-CB2E04A0D1D4}"/>
              </a:ext>
            </a:extLst>
          </p:cNvPr>
          <p:cNvSpPr txBox="1"/>
          <p:nvPr/>
        </p:nvSpPr>
        <p:spPr>
          <a:xfrm>
            <a:off x="1922360" y="2954104"/>
            <a:ext cx="1254831"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7147" rIns="37147">
            <a:spAutoFit/>
          </a:bodyPr>
          <a:lstStyle>
            <a:lvl1pPr>
              <a:defRPr sz="3600" spc="-300">
                <a:solidFill>
                  <a:srgbClr val="FFFFFF"/>
                </a:solidFill>
              </a:defRPr>
            </a:lvl1pPr>
          </a:lstStyle>
          <a:p>
            <a:pPr algn="ctr"/>
            <a:r>
              <a:rPr lang="ko-KR" altLang="en-US" sz="2600" dirty="0"/>
              <a:t>프로세싱</a:t>
            </a:r>
            <a:endParaRPr sz="2600" dirty="0"/>
          </a:p>
        </p:txBody>
      </p:sp>
      <p:sp>
        <p:nvSpPr>
          <p:cNvPr id="12" name="직선 연결선 11">
            <a:extLst>
              <a:ext uri="{FF2B5EF4-FFF2-40B4-BE49-F238E27FC236}">
                <a16:creationId xmlns:a16="http://schemas.microsoft.com/office/drawing/2014/main" id="{ED66664C-01B3-4DC7-BADF-DCC5416DF1B2}"/>
              </a:ext>
            </a:extLst>
          </p:cNvPr>
          <p:cNvSpPr/>
          <p:nvPr/>
        </p:nvSpPr>
        <p:spPr>
          <a:xfrm>
            <a:off x="734694" y="2699400"/>
            <a:ext cx="3630162" cy="1"/>
          </a:xfrm>
          <a:prstGeom prst="line">
            <a:avLst/>
          </a:prstGeom>
          <a:ln w="6350">
            <a:solidFill>
              <a:srgbClr val="FFFFFF"/>
            </a:solidFill>
            <a:miter/>
          </a:ln>
        </p:spPr>
        <p:txBody>
          <a:bodyPr lIns="37147" rIns="37147"/>
          <a:lstStyle/>
          <a:p>
            <a:endParaRPr sz="1463"/>
          </a:p>
        </p:txBody>
      </p:sp>
      <p:sp>
        <p:nvSpPr>
          <p:cNvPr id="13" name="직선 연결선 12">
            <a:extLst>
              <a:ext uri="{FF2B5EF4-FFF2-40B4-BE49-F238E27FC236}">
                <a16:creationId xmlns:a16="http://schemas.microsoft.com/office/drawing/2014/main" id="{8BE3F921-DF9C-4341-B805-B9F686DBE345}"/>
              </a:ext>
            </a:extLst>
          </p:cNvPr>
          <p:cNvSpPr/>
          <p:nvPr/>
        </p:nvSpPr>
        <p:spPr>
          <a:xfrm>
            <a:off x="734694" y="3665235"/>
            <a:ext cx="3630162" cy="1"/>
          </a:xfrm>
          <a:prstGeom prst="line">
            <a:avLst/>
          </a:prstGeom>
          <a:ln w="6350">
            <a:solidFill>
              <a:srgbClr val="FFFFFF"/>
            </a:solidFill>
            <a:miter/>
          </a:ln>
        </p:spPr>
        <p:txBody>
          <a:bodyPr lIns="37147" rIns="37147"/>
          <a:lstStyle/>
          <a:p>
            <a:endParaRPr sz="1463"/>
          </a:p>
        </p:txBody>
      </p:sp>
      <p:sp>
        <p:nvSpPr>
          <p:cNvPr id="14" name="TextBox 13">
            <a:extLst>
              <a:ext uri="{FF2B5EF4-FFF2-40B4-BE49-F238E27FC236}">
                <a16:creationId xmlns:a16="http://schemas.microsoft.com/office/drawing/2014/main" id="{A9D44E88-EC59-44CD-80B6-CDB2E29F391B}"/>
              </a:ext>
            </a:extLst>
          </p:cNvPr>
          <p:cNvSpPr txBox="1"/>
          <p:nvPr/>
        </p:nvSpPr>
        <p:spPr>
          <a:xfrm>
            <a:off x="734696" y="2449331"/>
            <a:ext cx="607859" cy="267446"/>
          </a:xfrm>
          <a:prstGeom prst="rect">
            <a:avLst/>
          </a:prstGeom>
          <a:noFill/>
        </p:spPr>
        <p:txBody>
          <a:bodyPr wrap="none" rtlCol="0">
            <a:spAutoFit/>
          </a:bodyPr>
          <a:lstStyle/>
          <a:p>
            <a:r>
              <a:rPr lang="en-US" altLang="ko-KR" sz="1138" dirty="0">
                <a:solidFill>
                  <a:schemeClr val="bg1"/>
                </a:solidFill>
              </a:rPr>
              <a:t>Part 2. </a:t>
            </a:r>
            <a:endParaRPr lang="ko-KR" altLang="en-US" sz="1138" dirty="0">
              <a:solidFill>
                <a:schemeClr val="bg1"/>
              </a:solidFill>
            </a:endParaRPr>
          </a:p>
        </p:txBody>
      </p:sp>
      <p:sp>
        <p:nvSpPr>
          <p:cNvPr id="15" name="TextBox 14">
            <a:extLst>
              <a:ext uri="{FF2B5EF4-FFF2-40B4-BE49-F238E27FC236}">
                <a16:creationId xmlns:a16="http://schemas.microsoft.com/office/drawing/2014/main" id="{614D69C4-68C0-4B13-A6F3-6964578B3403}"/>
              </a:ext>
            </a:extLst>
          </p:cNvPr>
          <p:cNvSpPr txBox="1"/>
          <p:nvPr/>
        </p:nvSpPr>
        <p:spPr>
          <a:xfrm>
            <a:off x="734694" y="3901237"/>
            <a:ext cx="3039376" cy="492443"/>
          </a:xfrm>
          <a:prstGeom prst="rect">
            <a:avLst/>
          </a:prstGeom>
          <a:noFill/>
        </p:spPr>
        <p:txBody>
          <a:bodyPr wrap="square" rtlCol="0">
            <a:spAutoFit/>
          </a:bodyPr>
          <a:lstStyle/>
          <a:p>
            <a:r>
              <a:rPr kumimoji="1" lang="en-US" altLang="ko-KR" sz="1300" dirty="0">
                <a:solidFill>
                  <a:schemeClr val="bg1"/>
                </a:solidFill>
                <a:latin typeface="Apple SD Gothic Neo" panose="02000300000000000000" pitchFamily="2" charset="-127"/>
                <a:ea typeface="Apple SD Gothic Neo" panose="02000300000000000000" pitchFamily="2" charset="-127"/>
              </a:rPr>
              <a:t>-  </a:t>
            </a:r>
            <a:r>
              <a:rPr kumimoji="1" lang="ko-KR" altLang="en-US" sz="1300" dirty="0">
                <a:solidFill>
                  <a:schemeClr val="bg1"/>
                </a:solidFill>
                <a:latin typeface="Apple SD Gothic Neo" panose="02000300000000000000" pitchFamily="2" charset="-127"/>
                <a:ea typeface="Apple SD Gothic Neo" panose="02000300000000000000" pitchFamily="2" charset="-127"/>
              </a:rPr>
              <a:t>데이터 수집 및 가공</a:t>
            </a:r>
            <a:endParaRPr kumimoji="1" lang="en-US" altLang="ko-KR" sz="1300" dirty="0">
              <a:solidFill>
                <a:schemeClr val="bg1"/>
              </a:solidFill>
              <a:latin typeface="Apple SD Gothic Neo" panose="02000300000000000000" pitchFamily="2" charset="-127"/>
              <a:ea typeface="Apple SD Gothic Neo" panose="02000300000000000000" pitchFamily="2" charset="-127"/>
            </a:endParaRPr>
          </a:p>
          <a:p>
            <a:r>
              <a:rPr kumimoji="1" lang="en-US" altLang="ko-KR" sz="1300" dirty="0">
                <a:solidFill>
                  <a:schemeClr val="bg1"/>
                </a:solidFill>
                <a:latin typeface="Apple SD Gothic Neo" panose="02000300000000000000" pitchFamily="2" charset="-127"/>
                <a:ea typeface="Apple SD Gothic Neo" panose="02000300000000000000" pitchFamily="2" charset="-127"/>
              </a:rPr>
              <a:t>-  </a:t>
            </a:r>
            <a:r>
              <a:rPr kumimoji="1" lang="ko-KR" altLang="en-US" sz="1300" dirty="0">
                <a:solidFill>
                  <a:schemeClr val="bg1"/>
                </a:solidFill>
                <a:latin typeface="Apple SD Gothic Neo" panose="02000300000000000000" pitchFamily="2" charset="-127"/>
                <a:ea typeface="Apple SD Gothic Neo" panose="02000300000000000000" pitchFamily="2" charset="-127"/>
              </a:rPr>
              <a:t>데이터베이스 설계</a:t>
            </a:r>
            <a:endParaRPr kumimoji="1" lang="en-US" altLang="ko-KR" sz="1300" dirty="0">
              <a:solidFill>
                <a:schemeClr val="bg1"/>
              </a:solidFill>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693065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92D7BF21-D4B3-1FB7-52FE-22A6DCD3FF07}"/>
              </a:ext>
            </a:extLst>
          </p:cNvPr>
          <p:cNvGraphicFramePr>
            <a:graphicFrameLocks noGrp="1"/>
          </p:cNvGraphicFramePr>
          <p:nvPr>
            <p:extLst>
              <p:ext uri="{D42A27DB-BD31-4B8C-83A1-F6EECF244321}">
                <p14:modId xmlns:p14="http://schemas.microsoft.com/office/powerpoint/2010/main" val="978658078"/>
              </p:ext>
            </p:extLst>
          </p:nvPr>
        </p:nvGraphicFramePr>
        <p:xfrm>
          <a:off x="320726" y="1552561"/>
          <a:ext cx="9367333" cy="2425199"/>
        </p:xfrm>
        <a:graphic>
          <a:graphicData uri="http://schemas.openxmlformats.org/drawingml/2006/table">
            <a:tbl>
              <a:tblPr firstRow="1">
                <a:tableStyleId>{1FECB4D8-DB02-4DC6-A0A2-4F2EBAE1DC90}</a:tableStyleId>
              </a:tblPr>
              <a:tblGrid>
                <a:gridCol w="486092">
                  <a:extLst>
                    <a:ext uri="{9D8B030D-6E8A-4147-A177-3AD203B41FA5}">
                      <a16:colId xmlns:a16="http://schemas.microsoft.com/office/drawing/2014/main" val="2615554991"/>
                    </a:ext>
                  </a:extLst>
                </a:gridCol>
                <a:gridCol w="1274230">
                  <a:extLst>
                    <a:ext uri="{9D8B030D-6E8A-4147-A177-3AD203B41FA5}">
                      <a16:colId xmlns:a16="http://schemas.microsoft.com/office/drawing/2014/main" val="1220851896"/>
                    </a:ext>
                  </a:extLst>
                </a:gridCol>
                <a:gridCol w="1996966">
                  <a:extLst>
                    <a:ext uri="{9D8B030D-6E8A-4147-A177-3AD203B41FA5}">
                      <a16:colId xmlns:a16="http://schemas.microsoft.com/office/drawing/2014/main" val="2778233213"/>
                    </a:ext>
                  </a:extLst>
                </a:gridCol>
                <a:gridCol w="704193">
                  <a:extLst>
                    <a:ext uri="{9D8B030D-6E8A-4147-A177-3AD203B41FA5}">
                      <a16:colId xmlns:a16="http://schemas.microsoft.com/office/drawing/2014/main" val="992906786"/>
                    </a:ext>
                  </a:extLst>
                </a:gridCol>
                <a:gridCol w="4905852">
                  <a:extLst>
                    <a:ext uri="{9D8B030D-6E8A-4147-A177-3AD203B41FA5}">
                      <a16:colId xmlns:a16="http://schemas.microsoft.com/office/drawing/2014/main" val="3534301830"/>
                    </a:ext>
                  </a:extLst>
                </a:gridCol>
              </a:tblGrid>
              <a:tr h="245497">
                <a:tc>
                  <a:txBody>
                    <a:bodyPr/>
                    <a:lstStyle/>
                    <a:p>
                      <a:pPr algn="ctr" latinLnBrk="1"/>
                      <a:r>
                        <a:rPr lang="ko-KR" altLang="en-US" sz="1200" dirty="0">
                          <a:latin typeface="Apple SD Gothic Neo" panose="02000300000000000000" pitchFamily="2" charset="-127"/>
                          <a:ea typeface="Apple SD Gothic Neo" panose="02000300000000000000" pitchFamily="2" charset="-127"/>
                        </a:rPr>
                        <a:t>번호</a:t>
                      </a:r>
                    </a:p>
                  </a:txBody>
                  <a:tcPr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출처</a:t>
                      </a:r>
                    </a:p>
                  </a:txBody>
                  <a:tcPr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이름</a:t>
                      </a:r>
                    </a:p>
                  </a:txBody>
                  <a:tcPr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형식</a:t>
                      </a:r>
                    </a:p>
                  </a:txBody>
                  <a:tcPr anchor="ctr"/>
                </a:tc>
                <a:tc>
                  <a:txBody>
                    <a:bodyPr/>
                    <a:lstStyle/>
                    <a:p>
                      <a:pPr algn="ctr" latinLnBrk="1"/>
                      <a:r>
                        <a:rPr lang="ko-KR" altLang="en-US" sz="1200" dirty="0">
                          <a:latin typeface="Apple SD Gothic Neo" panose="02000300000000000000" pitchFamily="2" charset="-127"/>
                          <a:ea typeface="Apple SD Gothic Neo" panose="02000300000000000000" pitchFamily="2" charset="-127"/>
                        </a:rPr>
                        <a:t>속성</a:t>
                      </a:r>
                      <a:r>
                        <a:rPr lang="en-US" altLang="ko-KR" sz="1200" dirty="0">
                          <a:latin typeface="Apple SD Gothic Neo" panose="02000300000000000000" pitchFamily="2" charset="-127"/>
                          <a:ea typeface="Apple SD Gothic Neo" panose="02000300000000000000" pitchFamily="2" charset="-127"/>
                        </a:rPr>
                        <a:t>(</a:t>
                      </a:r>
                      <a:r>
                        <a:rPr lang="ko-KR" altLang="en-US" sz="1200" dirty="0">
                          <a:latin typeface="Apple SD Gothic Neo" panose="02000300000000000000" pitchFamily="2" charset="-127"/>
                          <a:ea typeface="Apple SD Gothic Neo" panose="02000300000000000000" pitchFamily="2" charset="-127"/>
                        </a:rPr>
                        <a:t>열</a:t>
                      </a:r>
                      <a:r>
                        <a:rPr lang="en-US" altLang="ko-KR" sz="1200" dirty="0">
                          <a:latin typeface="Apple SD Gothic Neo" panose="02000300000000000000" pitchFamily="2" charset="-127"/>
                          <a:ea typeface="Apple SD Gothic Neo" panose="02000300000000000000" pitchFamily="2" charset="-127"/>
                        </a:rPr>
                        <a:t>)</a:t>
                      </a:r>
                      <a:endParaRPr lang="ko-KR" altLang="en-US" sz="1200" dirty="0">
                        <a:latin typeface="Apple SD Gothic Neo" panose="02000300000000000000" pitchFamily="2" charset="-127"/>
                        <a:ea typeface="Apple SD Gothic Neo" panose="02000300000000000000" pitchFamily="2" charset="-127"/>
                      </a:endParaRPr>
                    </a:p>
                  </a:txBody>
                  <a:tcPr anchor="ctr"/>
                </a:tc>
                <a:extLst>
                  <a:ext uri="{0D108BD9-81ED-4DB2-BD59-A6C34878D82A}">
                    <a16:rowId xmlns:a16="http://schemas.microsoft.com/office/drawing/2014/main" val="3706596156"/>
                  </a:ext>
                </a:extLst>
              </a:tr>
              <a:tr h="613742">
                <a:tc>
                  <a:txBody>
                    <a:bodyPr/>
                    <a:lstStyle/>
                    <a:p>
                      <a:pPr algn="ctr" latinLnBrk="1"/>
                      <a:r>
                        <a:rPr lang="en-US" altLang="ko-KR" sz="1200" b="0" dirty="0">
                          <a:latin typeface="Apple SD Gothic Neo" panose="02000300000000000000" pitchFamily="2" charset="-127"/>
                          <a:ea typeface="Apple SD Gothic Neo" panose="02000300000000000000" pitchFamily="2" charset="-127"/>
                        </a:rPr>
                        <a:t>1</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algn="ctr" latinLnBrk="1"/>
                      <a:r>
                        <a:rPr lang="ko-KR" altLang="en-US" sz="1200" b="0" dirty="0" err="1">
                          <a:latin typeface="Apple SD Gothic Neo" panose="02000300000000000000" pitchFamily="2" charset="-127"/>
                          <a:ea typeface="Apple SD Gothic Neo" panose="02000300000000000000" pitchFamily="2" charset="-127"/>
                        </a:rPr>
                        <a:t>공공데이터포털</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1" dirty="0">
                          <a:latin typeface="Apple SD Gothic Neo" panose="02000300000000000000" pitchFamily="2" charset="-127"/>
                          <a:ea typeface="Apple SD Gothic Neo" panose="02000300000000000000" pitchFamily="2" charset="-127"/>
                        </a:rPr>
                        <a:t>건강보험심사평가원</a:t>
                      </a:r>
                      <a:endParaRPr lang="en-US" altLang="ko-KR" sz="1200" b="1" dirty="0">
                        <a:latin typeface="Apple SD Gothic Neo" panose="02000300000000000000" pitchFamily="2" charset="-127"/>
                        <a:ea typeface="Apple SD Gothic Neo" panose="02000300000000000000" pitchFamily="2"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latin typeface="Apple SD Gothic Neo" panose="02000300000000000000" pitchFamily="2" charset="-127"/>
                          <a:ea typeface="Apple SD Gothic Neo" panose="02000300000000000000" pitchFamily="2" charset="-127"/>
                        </a:rPr>
                        <a:t>_</a:t>
                      </a:r>
                      <a:r>
                        <a:rPr lang="ko-KR" altLang="en-US" sz="1200" b="1" dirty="0">
                          <a:latin typeface="Apple SD Gothic Neo" panose="02000300000000000000" pitchFamily="2" charset="-127"/>
                          <a:ea typeface="Apple SD Gothic Neo" panose="02000300000000000000" pitchFamily="2" charset="-127"/>
                        </a:rPr>
                        <a:t>병원정보서비스 </a:t>
                      </a:r>
                      <a:endParaRPr lang="en-US" altLang="ko-KR" sz="1200" b="1" dirty="0">
                        <a:latin typeface="Apple SD Gothic Neo" panose="02000300000000000000" pitchFamily="2" charset="-127"/>
                        <a:ea typeface="Apple SD Gothic Neo" panose="02000300000000000000" pitchFamily="2" charset="-127"/>
                      </a:endParaRPr>
                    </a:p>
                  </a:txBody>
                  <a:tcPr anchor="ctr"/>
                </a:tc>
                <a:tc>
                  <a:txBody>
                    <a:bodyPr/>
                    <a:lstStyle/>
                    <a:p>
                      <a:pPr algn="ctr" latinLnBrk="1"/>
                      <a:r>
                        <a:rPr lang="en-US" altLang="ko-KR" sz="1200" b="0" dirty="0">
                          <a:latin typeface="Apple SD Gothic Neo" panose="02000300000000000000" pitchFamily="2" charset="-127"/>
                          <a:ea typeface="Apple SD Gothic Neo" panose="02000300000000000000" pitchFamily="2" charset="-127"/>
                        </a:rPr>
                        <a:t>XML</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latinLnBrk="1"/>
                      <a:r>
                        <a:rPr lang="ko-KR" altLang="en-US" sz="1200" b="0" dirty="0">
                          <a:latin typeface="Apple SD Gothic Neo" panose="02000300000000000000" pitchFamily="2" charset="-127"/>
                          <a:ea typeface="Apple SD Gothic Neo" panose="02000300000000000000" pitchFamily="2" charset="-127"/>
                        </a:rPr>
                        <a:t>시도코드</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err="1">
                          <a:latin typeface="Apple SD Gothic Neo" panose="02000300000000000000" pitchFamily="2" charset="-127"/>
                          <a:ea typeface="Apple SD Gothic Neo" panose="02000300000000000000" pitchFamily="2" charset="-127"/>
                        </a:rPr>
                        <a:t>시군구코드</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err="1">
                          <a:latin typeface="Apple SD Gothic Neo" panose="02000300000000000000" pitchFamily="2" charset="-127"/>
                          <a:ea typeface="Apple SD Gothic Neo" panose="02000300000000000000" pitchFamily="2" charset="-127"/>
                        </a:rPr>
                        <a:t>시군구명</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err="1">
                          <a:latin typeface="Apple SD Gothic Neo" panose="02000300000000000000" pitchFamily="2" charset="-127"/>
                          <a:ea typeface="Apple SD Gothic Neo" panose="02000300000000000000" pitchFamily="2" charset="-127"/>
                        </a:rPr>
                        <a:t>읍면동명</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우편번호</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주소</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전화번호</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홈페이지</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개설일자</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의사총수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의과일반의 인원수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의과 레지던트 인원수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의과전문의 </a:t>
                      </a:r>
                      <a:endParaRPr lang="en-US" altLang="ko-KR" sz="1200" b="0" dirty="0">
                        <a:latin typeface="Apple SD Gothic Neo" panose="02000300000000000000" pitchFamily="2" charset="-127"/>
                        <a:ea typeface="Apple SD Gothic Neo" panose="02000300000000000000" pitchFamily="2" charset="-127"/>
                      </a:endParaRPr>
                    </a:p>
                    <a:p>
                      <a:pPr latinLnBrk="1"/>
                      <a:r>
                        <a:rPr lang="ko-KR" altLang="en-US" sz="1200" b="0" dirty="0">
                          <a:latin typeface="Apple SD Gothic Neo" panose="02000300000000000000" pitchFamily="2" charset="-127"/>
                          <a:ea typeface="Apple SD Gothic Neo" panose="02000300000000000000" pitchFamily="2" charset="-127"/>
                        </a:rPr>
                        <a:t>인원수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치과 일반의 인원수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치과인턴 인원수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한방일반의 인원수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한방인턴 </a:t>
                      </a:r>
                      <a:endParaRPr lang="en-US" altLang="ko-KR" sz="1200" b="0" dirty="0">
                        <a:latin typeface="Apple SD Gothic Neo" panose="02000300000000000000" pitchFamily="2" charset="-127"/>
                        <a:ea typeface="Apple SD Gothic Neo" panose="02000300000000000000" pitchFamily="2" charset="-127"/>
                      </a:endParaRPr>
                    </a:p>
                    <a:p>
                      <a:pPr latinLnBrk="1"/>
                      <a:r>
                        <a:rPr lang="ko-KR" altLang="en-US" sz="1200" b="0" dirty="0">
                          <a:latin typeface="Apple SD Gothic Neo" panose="02000300000000000000" pitchFamily="2" charset="-127"/>
                          <a:ea typeface="Apple SD Gothic Neo" panose="02000300000000000000" pitchFamily="2" charset="-127"/>
                        </a:rPr>
                        <a:t>인원수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err="1">
                          <a:latin typeface="Apple SD Gothic Neo" panose="02000300000000000000" pitchFamily="2" charset="-127"/>
                          <a:ea typeface="Apple SD Gothic Neo" panose="02000300000000000000" pitchFamily="2" charset="-127"/>
                        </a:rPr>
                        <a:t>한방레지던트</a:t>
                      </a:r>
                      <a:r>
                        <a:rPr lang="ko-KR" altLang="en-US" sz="1200" b="0" dirty="0">
                          <a:latin typeface="Apple SD Gothic Neo" panose="02000300000000000000" pitchFamily="2" charset="-127"/>
                          <a:ea typeface="Apple SD Gothic Neo" panose="02000300000000000000" pitchFamily="2" charset="-127"/>
                        </a:rPr>
                        <a:t> 인원수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한방전문의 의원수</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err="1">
                          <a:latin typeface="Apple SD Gothic Neo" panose="02000300000000000000" pitchFamily="2" charset="-127"/>
                          <a:ea typeface="Apple SD Gothic Neo" panose="02000300000000000000" pitchFamily="2" charset="-127"/>
                        </a:rPr>
                        <a:t>병원명</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분류코드</a:t>
                      </a:r>
                      <a:r>
                        <a:rPr lang="en-US" altLang="ko-KR" sz="1200" b="0" dirty="0">
                          <a:latin typeface="Apple SD Gothic Neo" panose="02000300000000000000" pitchFamily="2" charset="-127"/>
                          <a:ea typeface="Apple SD Gothic Neo" panose="02000300000000000000" pitchFamily="2" charset="-127"/>
                        </a:rPr>
                        <a:t>, </a:t>
                      </a:r>
                      <a:r>
                        <a:rPr lang="ko-KR" altLang="en-US" sz="1200" b="0" dirty="0">
                          <a:latin typeface="Apple SD Gothic Neo" panose="02000300000000000000" pitchFamily="2" charset="-127"/>
                          <a:ea typeface="Apple SD Gothic Neo" panose="02000300000000000000" pitchFamily="2" charset="-127"/>
                        </a:rPr>
                        <a:t>종별코드</a:t>
                      </a:r>
                      <a:r>
                        <a:rPr lang="en-US" altLang="ko-KR" sz="1200" b="0" dirty="0">
                          <a:latin typeface="Apple SD Gothic Neo" panose="02000300000000000000" pitchFamily="2" charset="-127"/>
                          <a:ea typeface="Apple SD Gothic Neo" panose="02000300000000000000" pitchFamily="2" charset="-127"/>
                        </a:rPr>
                        <a:t>,</a:t>
                      </a:r>
                    </a:p>
                    <a:p>
                      <a:pPr latinLnBrk="1"/>
                      <a:r>
                        <a:rPr lang="ko-KR" altLang="en-US" sz="1200" b="0" dirty="0">
                          <a:latin typeface="Apple SD Gothic Neo" panose="02000300000000000000" pitchFamily="2" charset="-127"/>
                          <a:ea typeface="Apple SD Gothic Neo" panose="02000300000000000000" pitchFamily="2" charset="-127"/>
                        </a:rPr>
                        <a:t>진료과목코드</a:t>
                      </a:r>
                      <a:r>
                        <a:rPr lang="en-US" altLang="ko-KR" sz="1200" b="0" dirty="0">
                          <a:latin typeface="Apple SD Gothic Neo" panose="02000300000000000000" pitchFamily="2" charset="-127"/>
                          <a:ea typeface="Apple SD Gothic Neo" panose="02000300000000000000" pitchFamily="2" charset="-127"/>
                        </a:rPr>
                        <a:t>,</a:t>
                      </a:r>
                      <a:r>
                        <a:rPr lang="en" altLang="ko-KR" sz="1200" b="0" dirty="0">
                          <a:latin typeface="Apple SD Gothic Neo" panose="02000300000000000000" pitchFamily="2" charset="-127"/>
                          <a:ea typeface="Apple SD Gothic Neo" panose="02000300000000000000" pitchFamily="2" charset="-127"/>
                        </a:rPr>
                        <a:t>x</a:t>
                      </a:r>
                      <a:r>
                        <a:rPr lang="ko-KR" altLang="en-US" sz="1200" b="0" dirty="0">
                          <a:latin typeface="Apple SD Gothic Neo" panose="02000300000000000000" pitchFamily="2" charset="-127"/>
                          <a:ea typeface="Apple SD Gothic Neo" panose="02000300000000000000" pitchFamily="2" charset="-127"/>
                        </a:rPr>
                        <a:t>좌표</a:t>
                      </a:r>
                      <a:r>
                        <a:rPr lang="en-US" altLang="ko-KR" sz="1200" b="0" dirty="0">
                          <a:latin typeface="Apple SD Gothic Neo" panose="02000300000000000000" pitchFamily="2" charset="-127"/>
                          <a:ea typeface="Apple SD Gothic Neo" panose="02000300000000000000" pitchFamily="2" charset="-127"/>
                        </a:rPr>
                        <a:t>,</a:t>
                      </a:r>
                      <a:r>
                        <a:rPr lang="en" altLang="ko-KR" sz="1200" b="0" dirty="0">
                          <a:latin typeface="Apple SD Gothic Neo" panose="02000300000000000000" pitchFamily="2" charset="-127"/>
                          <a:ea typeface="Apple SD Gothic Neo" panose="02000300000000000000" pitchFamily="2" charset="-127"/>
                        </a:rPr>
                        <a:t>y</a:t>
                      </a:r>
                      <a:r>
                        <a:rPr lang="ko-KR" altLang="en-US" sz="1200" b="0" dirty="0">
                          <a:latin typeface="Apple SD Gothic Neo" panose="02000300000000000000" pitchFamily="2" charset="-127"/>
                          <a:ea typeface="Apple SD Gothic Neo" panose="02000300000000000000" pitchFamily="2" charset="-127"/>
                        </a:rPr>
                        <a:t>좌표</a:t>
                      </a:r>
                      <a:r>
                        <a:rPr lang="en-US" altLang="ko-KR" sz="1200" b="0" dirty="0">
                          <a:latin typeface="Apple SD Gothic Neo" panose="02000300000000000000" pitchFamily="2" charset="-127"/>
                          <a:ea typeface="Apple SD Gothic Neo" panose="02000300000000000000" pitchFamily="2" charset="-127"/>
                        </a:rPr>
                        <a:t>,</a:t>
                      </a:r>
                      <a:r>
                        <a:rPr lang="ko-KR" altLang="en-US" sz="1200" b="0" dirty="0">
                          <a:latin typeface="Apple SD Gothic Neo" panose="02000300000000000000" pitchFamily="2" charset="-127"/>
                          <a:ea typeface="Apple SD Gothic Neo" panose="02000300000000000000" pitchFamily="2" charset="-127"/>
                        </a:rPr>
                        <a:t>단위</a:t>
                      </a:r>
                      <a:r>
                        <a:rPr lang="en-US" altLang="ko-KR" sz="1200" b="0" dirty="0">
                          <a:latin typeface="Apple SD Gothic Neo" panose="02000300000000000000" pitchFamily="2" charset="-127"/>
                          <a:ea typeface="Apple SD Gothic Neo" panose="02000300000000000000" pitchFamily="2" charset="-127"/>
                        </a:rPr>
                        <a:t>:</a:t>
                      </a:r>
                      <a:r>
                        <a:rPr lang="ko-KR" altLang="en-US" sz="1200" b="0" dirty="0">
                          <a:latin typeface="Apple SD Gothic Neo" panose="02000300000000000000" pitchFamily="2" charset="-127"/>
                          <a:ea typeface="Apple SD Gothic Neo" panose="02000300000000000000" pitchFamily="2" charset="-127"/>
                        </a:rPr>
                        <a:t>미터</a:t>
                      </a:r>
                      <a:r>
                        <a:rPr lang="en-US" altLang="ko-KR" sz="1200" b="0" dirty="0">
                          <a:latin typeface="Apple SD Gothic Neo" panose="02000300000000000000" pitchFamily="2" charset="-127"/>
                          <a:ea typeface="Apple SD Gothic Neo" panose="02000300000000000000" pitchFamily="2" charset="-127"/>
                        </a:rPr>
                        <a:t>(</a:t>
                      </a:r>
                      <a:r>
                        <a:rPr lang="en" altLang="ko-KR" sz="1200" b="0" dirty="0">
                          <a:latin typeface="Apple SD Gothic Neo" panose="02000300000000000000" pitchFamily="2" charset="-127"/>
                          <a:ea typeface="Apple SD Gothic Neo" panose="02000300000000000000" pitchFamily="2" charset="-127"/>
                        </a:rPr>
                        <a:t>m)</a:t>
                      </a:r>
                      <a:endParaRPr lang="ko-KR" altLang="en-US" sz="1200" b="0" dirty="0">
                        <a:latin typeface="Apple SD Gothic Neo" panose="02000300000000000000" pitchFamily="2" charset="-127"/>
                        <a:ea typeface="Apple SD Gothic Neo" panose="02000300000000000000" pitchFamily="2" charset="-127"/>
                      </a:endParaRPr>
                    </a:p>
                  </a:txBody>
                  <a:tcPr anchor="ctr"/>
                </a:tc>
                <a:extLst>
                  <a:ext uri="{0D108BD9-81ED-4DB2-BD59-A6C34878D82A}">
                    <a16:rowId xmlns:a16="http://schemas.microsoft.com/office/drawing/2014/main" val="1194945657"/>
                  </a:ext>
                </a:extLst>
              </a:tr>
              <a:tr h="596399">
                <a:tc>
                  <a:txBody>
                    <a:bodyPr/>
                    <a:lstStyle/>
                    <a:p>
                      <a:pPr algn="ctr" latinLnBrk="1"/>
                      <a:r>
                        <a:rPr lang="en-US" altLang="ko-KR" sz="1200" b="0" dirty="0">
                          <a:latin typeface="Apple SD Gothic Neo" panose="02000300000000000000" pitchFamily="2" charset="-127"/>
                          <a:ea typeface="Apple SD Gothic Neo" panose="02000300000000000000" pitchFamily="2" charset="-127"/>
                        </a:rPr>
                        <a:t>2</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algn="ctr" latinLnBrk="1"/>
                      <a:r>
                        <a:rPr lang="ko-KR" altLang="en-US" sz="1200" b="0" dirty="0" err="1">
                          <a:latin typeface="Apple SD Gothic Neo" panose="02000300000000000000" pitchFamily="2" charset="-127"/>
                          <a:ea typeface="Apple SD Gothic Neo" panose="02000300000000000000" pitchFamily="2" charset="-127"/>
                        </a:rPr>
                        <a:t>공공데이터포털</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1" dirty="0">
                          <a:latin typeface="Apple SD Gothic Neo" panose="02000300000000000000" pitchFamily="2" charset="-127"/>
                          <a:ea typeface="Apple SD Gothic Neo" panose="02000300000000000000" pitchFamily="2" charset="-127"/>
                        </a:rPr>
                        <a:t>보건복지부 국립정신건강센터</a:t>
                      </a:r>
                      <a:endParaRPr lang="en-US" altLang="ko-KR" sz="1200" b="1" dirty="0">
                        <a:latin typeface="Apple SD Gothic Neo" panose="02000300000000000000" pitchFamily="2" charset="-127"/>
                        <a:ea typeface="Apple SD Gothic Neo" panose="02000300000000000000" pitchFamily="2"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latin typeface="Apple SD Gothic Neo" panose="02000300000000000000" pitchFamily="2" charset="-127"/>
                          <a:ea typeface="Apple SD Gothic Neo" panose="02000300000000000000" pitchFamily="2" charset="-127"/>
                        </a:rPr>
                        <a:t>_</a:t>
                      </a:r>
                      <a:r>
                        <a:rPr lang="ko-KR" altLang="en-US" sz="1200" b="1" dirty="0">
                          <a:latin typeface="Apple SD Gothic Neo" panose="02000300000000000000" pitchFamily="2" charset="-127"/>
                          <a:ea typeface="Apple SD Gothic Neo" panose="02000300000000000000" pitchFamily="2" charset="-127"/>
                        </a:rPr>
                        <a:t>정신건강 관련기관 정보</a:t>
                      </a:r>
                      <a:endParaRPr lang="en-US" altLang="ko-KR" sz="1200" b="1" dirty="0">
                        <a:latin typeface="Apple SD Gothic Neo" panose="02000300000000000000" pitchFamily="2" charset="-127"/>
                        <a:ea typeface="Apple SD Gothic Neo" panose="02000300000000000000" pitchFamily="2" charset="-127"/>
                      </a:endParaRPr>
                    </a:p>
                  </a:txBody>
                  <a:tcPr anchor="ctr"/>
                </a:tc>
                <a:tc>
                  <a:txBody>
                    <a:bodyPr/>
                    <a:lstStyle/>
                    <a:p>
                      <a:pPr algn="ctr" latinLnBrk="1"/>
                      <a:r>
                        <a:rPr lang="en-US" altLang="ko-KR" sz="1200" b="0" dirty="0">
                          <a:latin typeface="Apple SD Gothic Neo" panose="02000300000000000000" pitchFamily="2" charset="-127"/>
                          <a:ea typeface="Apple SD Gothic Neo" panose="02000300000000000000" pitchFamily="2" charset="-127"/>
                        </a:rPr>
                        <a:t>JSON</a:t>
                      </a:r>
                    </a:p>
                    <a:p>
                      <a:pPr algn="ctr" latinLnBrk="1"/>
                      <a:r>
                        <a:rPr lang="en-US" altLang="ko-KR" sz="1200" b="0" dirty="0">
                          <a:latin typeface="Apple SD Gothic Neo" panose="02000300000000000000" pitchFamily="2" charset="-127"/>
                          <a:ea typeface="Apple SD Gothic Neo" panose="02000300000000000000" pitchFamily="2" charset="-127"/>
                        </a:rPr>
                        <a:t>+XML</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latinLnBrk="1"/>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기관명</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기관구분</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주소</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홈페이지</a:t>
                      </a:r>
                      <a:endParaRPr lang="ko-KR" altLang="en-US" sz="1200" b="0" dirty="0">
                        <a:latin typeface="Apple SD Gothic Neo" panose="02000300000000000000" pitchFamily="2" charset="-127"/>
                        <a:ea typeface="Apple SD Gothic Neo" panose="02000300000000000000" pitchFamily="2" charset="-127"/>
                      </a:endParaRPr>
                    </a:p>
                  </a:txBody>
                  <a:tcPr anchor="ctr"/>
                </a:tc>
                <a:extLst>
                  <a:ext uri="{0D108BD9-81ED-4DB2-BD59-A6C34878D82A}">
                    <a16:rowId xmlns:a16="http://schemas.microsoft.com/office/drawing/2014/main" val="767017271"/>
                  </a:ext>
                </a:extLst>
              </a:tr>
              <a:tr h="245497">
                <a:tc>
                  <a:txBody>
                    <a:bodyPr/>
                    <a:lstStyle/>
                    <a:p>
                      <a:pPr algn="ctr" latinLnBrk="1"/>
                      <a:r>
                        <a:rPr lang="en-US" altLang="ko-KR" sz="1200" b="0" dirty="0">
                          <a:latin typeface="Apple SD Gothic Neo" panose="02000300000000000000" pitchFamily="2" charset="-127"/>
                          <a:ea typeface="Apple SD Gothic Neo" panose="02000300000000000000" pitchFamily="2" charset="-127"/>
                        </a:rPr>
                        <a:t>3</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algn="ctr" latinLnBrk="1"/>
                      <a:r>
                        <a:rPr lang="ko-KR" altLang="en-US" sz="1200" b="0" dirty="0" err="1">
                          <a:latin typeface="Apple SD Gothic Neo" panose="02000300000000000000" pitchFamily="2" charset="-127"/>
                          <a:ea typeface="Apple SD Gothic Neo" panose="02000300000000000000" pitchFamily="2" charset="-127"/>
                        </a:rPr>
                        <a:t>한국임상심리학회</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algn="ctr" latinLnBrk="1"/>
                      <a:r>
                        <a:rPr lang="ko-KR" altLang="en-US" sz="1200" b="1" dirty="0">
                          <a:latin typeface="Apple SD Gothic Neo" panose="02000300000000000000" pitchFamily="2" charset="-127"/>
                          <a:ea typeface="Apple SD Gothic Neo" panose="02000300000000000000" pitchFamily="2" charset="-127"/>
                        </a:rPr>
                        <a:t>상담사 개업현황</a:t>
                      </a:r>
                    </a:p>
                  </a:txBody>
                  <a:tcPr anchor="ctr"/>
                </a:tc>
                <a:tc>
                  <a:txBody>
                    <a:bodyPr/>
                    <a:lstStyle/>
                    <a:p>
                      <a:pPr algn="ctr" latinLnBrk="1"/>
                      <a:r>
                        <a:rPr lang="en-US" altLang="ko-KR" sz="1200" b="0" dirty="0">
                          <a:latin typeface="Apple SD Gothic Neo" panose="02000300000000000000" pitchFamily="2" charset="-127"/>
                          <a:ea typeface="Apple SD Gothic Neo" panose="02000300000000000000" pitchFamily="2" charset="-127"/>
                        </a:rPr>
                        <a:t>HTML</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latinLnBrk="1"/>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기관명</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주소</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전화번호</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홈페이지</a:t>
                      </a:r>
                      <a:endParaRPr lang="ko-KR" altLang="en-US" sz="1200" b="0" dirty="0">
                        <a:latin typeface="Apple SD Gothic Neo" panose="02000300000000000000" pitchFamily="2" charset="-127"/>
                        <a:ea typeface="Apple SD Gothic Neo" panose="02000300000000000000" pitchFamily="2" charset="-127"/>
                      </a:endParaRPr>
                    </a:p>
                  </a:txBody>
                  <a:tcPr anchor="ctr"/>
                </a:tc>
                <a:extLst>
                  <a:ext uri="{0D108BD9-81ED-4DB2-BD59-A6C34878D82A}">
                    <a16:rowId xmlns:a16="http://schemas.microsoft.com/office/drawing/2014/main" val="118253308"/>
                  </a:ext>
                </a:extLst>
              </a:tr>
              <a:tr h="245497">
                <a:tc>
                  <a:txBody>
                    <a:bodyPr/>
                    <a:lstStyle/>
                    <a:p>
                      <a:pPr algn="ctr" latinLnBrk="1"/>
                      <a:r>
                        <a:rPr lang="en-US" altLang="ko-KR" sz="1200" b="0" dirty="0">
                          <a:latin typeface="Apple SD Gothic Neo" panose="02000300000000000000" pitchFamily="2" charset="-127"/>
                          <a:ea typeface="Apple SD Gothic Neo" panose="02000300000000000000" pitchFamily="2" charset="-127"/>
                        </a:rPr>
                        <a:t>4</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algn="ctr" latinLnBrk="1"/>
                      <a:r>
                        <a:rPr lang="ko-KR" altLang="en-US" sz="1200" b="0" dirty="0">
                          <a:latin typeface="Apple SD Gothic Neo" panose="02000300000000000000" pitchFamily="2" charset="-127"/>
                          <a:ea typeface="Apple SD Gothic Neo" panose="02000300000000000000" pitchFamily="2" charset="-127"/>
                        </a:rPr>
                        <a:t>한국상담학회</a:t>
                      </a:r>
                    </a:p>
                  </a:txBody>
                  <a:tcPr anchor="ctr"/>
                </a:tc>
                <a:tc>
                  <a:txBody>
                    <a:bodyPr/>
                    <a:lstStyle/>
                    <a:p>
                      <a:pPr algn="ctr" latinLnBrk="1"/>
                      <a:r>
                        <a:rPr lang="ko-KR" altLang="en-US" sz="1200" b="1" dirty="0">
                          <a:latin typeface="Apple SD Gothic Neo" panose="02000300000000000000" pitchFamily="2" charset="-127"/>
                          <a:ea typeface="Apple SD Gothic Neo" panose="02000300000000000000" pitchFamily="2" charset="-127"/>
                        </a:rPr>
                        <a:t>상담센터 조회</a:t>
                      </a:r>
                    </a:p>
                  </a:txBody>
                  <a:tcPr anchor="ctr"/>
                </a:tc>
                <a:tc>
                  <a:txBody>
                    <a:bodyPr/>
                    <a:lstStyle/>
                    <a:p>
                      <a:pPr algn="ctr" latinLnBrk="1"/>
                      <a:r>
                        <a:rPr lang="en-US" altLang="ko-KR" sz="1200" b="0" dirty="0">
                          <a:latin typeface="Apple SD Gothic Neo" panose="02000300000000000000" pitchFamily="2" charset="-127"/>
                          <a:ea typeface="Apple SD Gothic Neo" panose="02000300000000000000" pitchFamily="2" charset="-127"/>
                        </a:rPr>
                        <a:t>HTML</a:t>
                      </a:r>
                      <a:endParaRPr lang="ko-KR" altLang="en-US" sz="1200" b="0" dirty="0">
                        <a:latin typeface="Apple SD Gothic Neo" panose="02000300000000000000" pitchFamily="2" charset="-127"/>
                        <a:ea typeface="Apple SD Gothic Neo" panose="02000300000000000000" pitchFamily="2" charset="-127"/>
                      </a:endParaRPr>
                    </a:p>
                  </a:txBody>
                  <a:tcPr anchor="ctr"/>
                </a:tc>
                <a:tc>
                  <a:txBody>
                    <a:bodyPr/>
                    <a:lstStyle/>
                    <a:p>
                      <a:pPr latinLnBrk="1"/>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기관명</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소속 </a:t>
                      </a:r>
                      <a:r>
                        <a:rPr lang="ko-KR" altLang="en-US" sz="1200" b="0" i="0" kern="1200" dirty="0" err="1">
                          <a:solidFill>
                            <a:schemeClr val="dk1"/>
                          </a:solidFill>
                          <a:effectLst/>
                          <a:latin typeface="Apple SD Gothic Neo" panose="02000300000000000000" pitchFamily="2" charset="-127"/>
                          <a:ea typeface="Apple SD Gothic Neo" panose="02000300000000000000" pitchFamily="2" charset="-127"/>
                          <a:cs typeface="+mn-cs"/>
                        </a:rPr>
                        <a:t>수련자</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연락처</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이메일</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홈페이지</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주소</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주요상담 영역</a:t>
                      </a:r>
                      <a:r>
                        <a:rPr lang="en-US" altLang="ko-KR" sz="1200" b="0" i="0" kern="1200" dirty="0">
                          <a:solidFill>
                            <a:schemeClr val="dk1"/>
                          </a:solidFill>
                          <a:effectLst/>
                          <a:latin typeface="Apple SD Gothic Neo" panose="02000300000000000000" pitchFamily="2" charset="-127"/>
                          <a:ea typeface="Apple SD Gothic Neo" panose="02000300000000000000" pitchFamily="2" charset="-127"/>
                          <a:cs typeface="+mn-cs"/>
                        </a:rPr>
                        <a:t>, </a:t>
                      </a:r>
                      <a:r>
                        <a:rPr lang="ko-KR" altLang="en-US" sz="1200" b="0" i="0" kern="1200" dirty="0">
                          <a:solidFill>
                            <a:schemeClr val="dk1"/>
                          </a:solidFill>
                          <a:effectLst/>
                          <a:latin typeface="Apple SD Gothic Neo" panose="02000300000000000000" pitchFamily="2" charset="-127"/>
                          <a:ea typeface="Apple SD Gothic Neo" panose="02000300000000000000" pitchFamily="2" charset="-127"/>
                          <a:cs typeface="+mn-cs"/>
                        </a:rPr>
                        <a:t>기관소개</a:t>
                      </a:r>
                      <a:endParaRPr lang="ko-KR" altLang="en-US" sz="1200" b="0" dirty="0">
                        <a:latin typeface="Apple SD Gothic Neo" panose="02000300000000000000" pitchFamily="2" charset="-127"/>
                        <a:ea typeface="Apple SD Gothic Neo" panose="02000300000000000000" pitchFamily="2" charset="-127"/>
                      </a:endParaRPr>
                    </a:p>
                  </a:txBody>
                  <a:tcPr anchor="ctr"/>
                </a:tc>
                <a:extLst>
                  <a:ext uri="{0D108BD9-81ED-4DB2-BD59-A6C34878D82A}">
                    <a16:rowId xmlns:a16="http://schemas.microsoft.com/office/drawing/2014/main" val="183043675"/>
                  </a:ext>
                </a:extLst>
              </a:tr>
            </a:tbl>
          </a:graphicData>
        </a:graphic>
      </p:graphicFrame>
      <p:sp>
        <p:nvSpPr>
          <p:cNvPr id="10" name="직사각형 1">
            <a:extLst>
              <a:ext uri="{FF2B5EF4-FFF2-40B4-BE49-F238E27FC236}">
                <a16:creationId xmlns:a16="http://schemas.microsoft.com/office/drawing/2014/main" id="{75709A6D-C387-5E6E-0F01-76F008A33548}"/>
              </a:ext>
            </a:extLst>
          </p:cNvPr>
          <p:cNvSpPr/>
          <p:nvPr/>
        </p:nvSpPr>
        <p:spPr>
          <a:xfrm>
            <a:off x="0" y="0"/>
            <a:ext cx="9906000" cy="875032"/>
          </a:xfrm>
          <a:prstGeom prst="rect">
            <a:avLst/>
          </a:prstGeom>
          <a:solidFill>
            <a:srgbClr val="1D3756"/>
          </a:solidFill>
          <a:ln w="12700">
            <a:noFill/>
            <a:miter/>
          </a:ln>
        </p:spPr>
        <p:txBody>
          <a:bodyPr lIns="37147" rIns="37147" anchor="ctr"/>
          <a:lstStyle/>
          <a:p>
            <a:pPr algn="ctr">
              <a:defRPr>
                <a:solidFill>
                  <a:srgbClr val="FFFFFF"/>
                </a:solidFill>
              </a:defRPr>
            </a:pPr>
            <a:endParaRPr sz="1463"/>
          </a:p>
        </p:txBody>
      </p:sp>
      <p:sp>
        <p:nvSpPr>
          <p:cNvPr id="11" name="TextBox 3">
            <a:extLst>
              <a:ext uri="{FF2B5EF4-FFF2-40B4-BE49-F238E27FC236}">
                <a16:creationId xmlns:a16="http://schemas.microsoft.com/office/drawing/2014/main" id="{67A229E0-6383-98A3-2DCB-1D09B09F3D49}"/>
              </a:ext>
            </a:extLst>
          </p:cNvPr>
          <p:cNvSpPr txBox="1"/>
          <p:nvPr/>
        </p:nvSpPr>
        <p:spPr>
          <a:xfrm>
            <a:off x="196056" y="130254"/>
            <a:ext cx="498212" cy="267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7147" rIns="37147" anchor="ctr">
            <a:spAutoFit/>
          </a:bodyPr>
          <a:lstStyle>
            <a:lvl1pPr>
              <a:defRPr sz="1400">
                <a:solidFill>
                  <a:srgbClr val="FFFFFF"/>
                </a:solidFill>
              </a:defRPr>
            </a:lvl1pPr>
          </a:lstStyle>
          <a:p>
            <a:r>
              <a:rPr sz="1138" dirty="0"/>
              <a:t>Part </a:t>
            </a:r>
            <a:r>
              <a:rPr lang="en-US" sz="1138" dirty="0"/>
              <a:t>2</a:t>
            </a:r>
            <a:r>
              <a:rPr lang="en-US" altLang="ko-KR" sz="1138" dirty="0"/>
              <a:t>.</a:t>
            </a:r>
            <a:r>
              <a:rPr sz="1138" dirty="0"/>
              <a:t> </a:t>
            </a:r>
          </a:p>
        </p:txBody>
      </p:sp>
      <p:sp>
        <p:nvSpPr>
          <p:cNvPr id="12" name="TextBox 11">
            <a:extLst>
              <a:ext uri="{FF2B5EF4-FFF2-40B4-BE49-F238E27FC236}">
                <a16:creationId xmlns:a16="http://schemas.microsoft.com/office/drawing/2014/main" id="{542CC8E5-D466-8166-0EC2-5F0C29E949FB}"/>
              </a:ext>
            </a:extLst>
          </p:cNvPr>
          <p:cNvSpPr txBox="1"/>
          <p:nvPr/>
        </p:nvSpPr>
        <p:spPr>
          <a:xfrm>
            <a:off x="762615" y="148468"/>
            <a:ext cx="3393215" cy="492443"/>
          </a:xfrm>
          <a:prstGeom prst="rect">
            <a:avLst/>
          </a:prstGeom>
          <a:noFill/>
        </p:spPr>
        <p:txBody>
          <a:bodyPr wrap="square" rtlCol="0">
            <a:spAutoFit/>
          </a:bodyPr>
          <a:lstStyle/>
          <a:p>
            <a:r>
              <a:rPr lang="ko-KR" altLang="en-US" sz="2600" dirty="0">
                <a:solidFill>
                  <a:schemeClr val="bg1"/>
                </a:solidFill>
                <a:latin typeface="Apple SD Gothic Neo" panose="02000300000000000000" pitchFamily="2" charset="-127"/>
                <a:ea typeface="Apple SD Gothic Neo" panose="02000300000000000000" pitchFamily="2" charset="-127"/>
              </a:rPr>
              <a:t>데이터 수집 및 가공</a:t>
            </a:r>
            <a:endParaRPr lang="ko-KR" altLang="en-US" sz="1138" dirty="0">
              <a:solidFill>
                <a:schemeClr val="bg1"/>
              </a:solidFill>
              <a:latin typeface="Apple SD Gothic Neo" panose="02000300000000000000" pitchFamily="2" charset="-127"/>
              <a:ea typeface="Apple SD Gothic Neo" panose="02000300000000000000" pitchFamily="2" charset="-127"/>
            </a:endParaRPr>
          </a:p>
        </p:txBody>
      </p:sp>
      <p:sp>
        <p:nvSpPr>
          <p:cNvPr id="13" name="TextBox 12">
            <a:extLst>
              <a:ext uri="{FF2B5EF4-FFF2-40B4-BE49-F238E27FC236}">
                <a16:creationId xmlns:a16="http://schemas.microsoft.com/office/drawing/2014/main" id="{5C766AE6-3CE3-327F-CDDE-C9DB2979D005}"/>
              </a:ext>
            </a:extLst>
          </p:cNvPr>
          <p:cNvSpPr txBox="1"/>
          <p:nvPr/>
        </p:nvSpPr>
        <p:spPr>
          <a:xfrm>
            <a:off x="320727" y="1204308"/>
            <a:ext cx="1833894" cy="317459"/>
          </a:xfrm>
          <a:prstGeom prst="rect">
            <a:avLst/>
          </a:prstGeom>
          <a:noFill/>
        </p:spPr>
        <p:txBody>
          <a:bodyPr wrap="square" rtlCol="0">
            <a:spAutoFit/>
          </a:bodyPr>
          <a:lstStyle/>
          <a:p>
            <a:r>
              <a:rPr kumimoji="1" lang="en-US" altLang="ko-KR" sz="1463" b="1" dirty="0">
                <a:latin typeface="Apple SD Gothic Neo" panose="02000300000000000000" pitchFamily="2" charset="-127"/>
                <a:ea typeface="Apple SD Gothic Neo" panose="02000300000000000000" pitchFamily="2" charset="-127"/>
              </a:rPr>
              <a:t>&gt;</a:t>
            </a:r>
            <a:r>
              <a:rPr kumimoji="1" lang="ko-KR" altLang="en-US" sz="1463" b="1" dirty="0">
                <a:latin typeface="Apple SD Gothic Neo" panose="02000300000000000000" pitchFamily="2" charset="-127"/>
                <a:ea typeface="Apple SD Gothic Neo" panose="02000300000000000000" pitchFamily="2" charset="-127"/>
              </a:rPr>
              <a:t>  데이터 수집</a:t>
            </a:r>
          </a:p>
        </p:txBody>
      </p:sp>
      <p:sp>
        <p:nvSpPr>
          <p:cNvPr id="15" name="직사각형 14">
            <a:extLst>
              <a:ext uri="{FF2B5EF4-FFF2-40B4-BE49-F238E27FC236}">
                <a16:creationId xmlns:a16="http://schemas.microsoft.com/office/drawing/2014/main" id="{3FA597DA-F061-4830-F17F-D9CC338B2F55}"/>
              </a:ext>
            </a:extLst>
          </p:cNvPr>
          <p:cNvSpPr/>
          <p:nvPr/>
        </p:nvSpPr>
        <p:spPr>
          <a:xfrm>
            <a:off x="320726" y="4652101"/>
            <a:ext cx="3536571" cy="6850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Apple SD Gothic Neo" panose="02000300000000000000" pitchFamily="2" charset="-127"/>
              <a:ea typeface="Apple SD Gothic Neo" panose="02000300000000000000" pitchFamily="2" charset="-127"/>
            </a:endParaRPr>
          </a:p>
        </p:txBody>
      </p:sp>
      <p:sp>
        <p:nvSpPr>
          <p:cNvPr id="16" name="직사각형 15">
            <a:extLst>
              <a:ext uri="{FF2B5EF4-FFF2-40B4-BE49-F238E27FC236}">
                <a16:creationId xmlns:a16="http://schemas.microsoft.com/office/drawing/2014/main" id="{981347A4-A909-B27C-6A85-49E472ADD682}"/>
              </a:ext>
            </a:extLst>
          </p:cNvPr>
          <p:cNvSpPr/>
          <p:nvPr/>
        </p:nvSpPr>
        <p:spPr>
          <a:xfrm>
            <a:off x="320727" y="5922165"/>
            <a:ext cx="3531500" cy="6850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Apple SD Gothic Neo" panose="02000300000000000000" pitchFamily="2" charset="-127"/>
              <a:ea typeface="Apple SD Gothic Neo" panose="02000300000000000000" pitchFamily="2" charset="-127"/>
            </a:endParaRPr>
          </a:p>
        </p:txBody>
      </p:sp>
      <p:grpSp>
        <p:nvGrpSpPr>
          <p:cNvPr id="17" name="그룹 16">
            <a:extLst>
              <a:ext uri="{FF2B5EF4-FFF2-40B4-BE49-F238E27FC236}">
                <a16:creationId xmlns:a16="http://schemas.microsoft.com/office/drawing/2014/main" id="{1FE63183-39AE-6BA7-84F5-FB16F7025A11}"/>
              </a:ext>
            </a:extLst>
          </p:cNvPr>
          <p:cNvGrpSpPr/>
          <p:nvPr/>
        </p:nvGrpSpPr>
        <p:grpSpPr>
          <a:xfrm>
            <a:off x="320726" y="4288221"/>
            <a:ext cx="3536571" cy="363881"/>
            <a:chOff x="505219" y="2047292"/>
            <a:chExt cx="4424516" cy="604280"/>
          </a:xfrm>
          <a:solidFill>
            <a:schemeClr val="accent1">
              <a:lumMod val="50000"/>
            </a:schemeClr>
          </a:solidFill>
        </p:grpSpPr>
        <p:sp>
          <p:nvSpPr>
            <p:cNvPr id="18" name="직사각형 17">
              <a:extLst>
                <a:ext uri="{FF2B5EF4-FFF2-40B4-BE49-F238E27FC236}">
                  <a16:creationId xmlns:a16="http://schemas.microsoft.com/office/drawing/2014/main" id="{5D4CD5DF-0D56-6014-E4CB-FC31BE9138CB}"/>
                </a:ext>
              </a:extLst>
            </p:cNvPr>
            <p:cNvSpPr/>
            <p:nvPr/>
          </p:nvSpPr>
          <p:spPr>
            <a:xfrm>
              <a:off x="505219" y="2047292"/>
              <a:ext cx="4424516" cy="604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pple SD Gothic Neo" panose="02000300000000000000" pitchFamily="2" charset="-127"/>
                <a:ea typeface="Apple SD Gothic Neo" panose="02000300000000000000" pitchFamily="2" charset="-127"/>
              </a:endParaRPr>
            </a:p>
          </p:txBody>
        </p:sp>
        <p:sp>
          <p:nvSpPr>
            <p:cNvPr id="19" name="TextBox 18">
              <a:extLst>
                <a:ext uri="{FF2B5EF4-FFF2-40B4-BE49-F238E27FC236}">
                  <a16:creationId xmlns:a16="http://schemas.microsoft.com/office/drawing/2014/main" id="{199E28BD-F93D-14C4-01BF-BB4B05670F0D}"/>
                </a:ext>
              </a:extLst>
            </p:cNvPr>
            <p:cNvSpPr txBox="1"/>
            <p:nvPr/>
          </p:nvSpPr>
          <p:spPr>
            <a:xfrm>
              <a:off x="1178036" y="2097127"/>
              <a:ext cx="3078882" cy="511111"/>
            </a:xfrm>
            <a:prstGeom prst="rect">
              <a:avLst/>
            </a:prstGeom>
            <a:grpFill/>
          </p:spPr>
          <p:txBody>
            <a:bodyPr wrap="square" rtlCol="0" anchor="ctr">
              <a:spAutoFit/>
            </a:bodyPr>
            <a:lstStyle/>
            <a:p>
              <a:pPr algn="ctr"/>
              <a:r>
                <a:rPr lang="en-US" altLang="ko-KR" sz="1400" b="1" dirty="0">
                  <a:solidFill>
                    <a:schemeClr val="bg1">
                      <a:lumMod val="95000"/>
                    </a:schemeClr>
                  </a:solidFill>
                  <a:latin typeface="Apple SD Gothic Neo" panose="02000300000000000000" pitchFamily="2" charset="-127"/>
                  <a:ea typeface="Apple SD Gothic Neo" panose="02000300000000000000" pitchFamily="2" charset="-127"/>
                </a:rPr>
                <a:t>Open API</a:t>
              </a:r>
              <a:endParaRPr lang="ko-KR" altLang="en-US" sz="1400" b="1" dirty="0">
                <a:solidFill>
                  <a:schemeClr val="bg1">
                    <a:lumMod val="95000"/>
                  </a:schemeClr>
                </a:solidFill>
                <a:latin typeface="Apple SD Gothic Neo" panose="02000300000000000000" pitchFamily="2" charset="-127"/>
                <a:ea typeface="Apple SD Gothic Neo" panose="02000300000000000000" pitchFamily="2" charset="-127"/>
              </a:endParaRPr>
            </a:p>
          </p:txBody>
        </p:sp>
      </p:grpSp>
      <p:grpSp>
        <p:nvGrpSpPr>
          <p:cNvPr id="20" name="그룹 19">
            <a:extLst>
              <a:ext uri="{FF2B5EF4-FFF2-40B4-BE49-F238E27FC236}">
                <a16:creationId xmlns:a16="http://schemas.microsoft.com/office/drawing/2014/main" id="{D01418F6-575B-0722-ABDB-A58084D34B70}"/>
              </a:ext>
            </a:extLst>
          </p:cNvPr>
          <p:cNvGrpSpPr/>
          <p:nvPr/>
        </p:nvGrpSpPr>
        <p:grpSpPr>
          <a:xfrm>
            <a:off x="320726" y="5558285"/>
            <a:ext cx="3521840" cy="363881"/>
            <a:chOff x="-9832" y="4698026"/>
            <a:chExt cx="5046288" cy="604280"/>
          </a:xfrm>
          <a:solidFill>
            <a:schemeClr val="accent1">
              <a:lumMod val="50000"/>
            </a:schemeClr>
          </a:solidFill>
        </p:grpSpPr>
        <p:sp>
          <p:nvSpPr>
            <p:cNvPr id="21" name="직사각형 20">
              <a:extLst>
                <a:ext uri="{FF2B5EF4-FFF2-40B4-BE49-F238E27FC236}">
                  <a16:creationId xmlns:a16="http://schemas.microsoft.com/office/drawing/2014/main" id="{AA8C7C35-6778-0EB2-C9C3-B047F596335A}"/>
                </a:ext>
              </a:extLst>
            </p:cNvPr>
            <p:cNvSpPr/>
            <p:nvPr/>
          </p:nvSpPr>
          <p:spPr>
            <a:xfrm>
              <a:off x="-9832" y="4698026"/>
              <a:ext cx="5046288" cy="6042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pple SD Gothic Neo" panose="02000300000000000000" pitchFamily="2" charset="-127"/>
                <a:ea typeface="Apple SD Gothic Neo" panose="02000300000000000000" pitchFamily="2" charset="-127"/>
              </a:endParaRPr>
            </a:p>
          </p:txBody>
        </p:sp>
        <p:sp>
          <p:nvSpPr>
            <p:cNvPr id="22" name="TextBox 21">
              <a:extLst>
                <a:ext uri="{FF2B5EF4-FFF2-40B4-BE49-F238E27FC236}">
                  <a16:creationId xmlns:a16="http://schemas.microsoft.com/office/drawing/2014/main" id="{8692748D-BAC8-856F-5F57-36BE239E17F1}"/>
                </a:ext>
              </a:extLst>
            </p:cNvPr>
            <p:cNvSpPr txBox="1"/>
            <p:nvPr/>
          </p:nvSpPr>
          <p:spPr>
            <a:xfrm>
              <a:off x="565063" y="4755064"/>
              <a:ext cx="3896494" cy="511111"/>
            </a:xfrm>
            <a:prstGeom prst="rect">
              <a:avLst/>
            </a:prstGeom>
            <a:grpFill/>
          </p:spPr>
          <p:txBody>
            <a:bodyPr wrap="square" rtlCol="0" anchor="ctr">
              <a:spAutoFit/>
            </a:bodyPr>
            <a:lstStyle/>
            <a:p>
              <a:pPr algn="ctr"/>
              <a:r>
                <a:rPr lang="en-US" altLang="ko-KR" sz="1400" b="1" dirty="0">
                  <a:solidFill>
                    <a:schemeClr val="bg1">
                      <a:lumMod val="95000"/>
                    </a:schemeClr>
                  </a:solidFill>
                  <a:latin typeface="Apple SD Gothic Neo" panose="02000300000000000000" pitchFamily="2" charset="-127"/>
                  <a:ea typeface="Apple SD Gothic Neo" panose="02000300000000000000" pitchFamily="2" charset="-127"/>
                </a:rPr>
                <a:t>Web Crawling</a:t>
              </a:r>
              <a:endParaRPr lang="ko-KR" altLang="en-US" sz="1400" b="1" dirty="0">
                <a:solidFill>
                  <a:schemeClr val="bg1">
                    <a:lumMod val="95000"/>
                  </a:schemeClr>
                </a:solidFill>
                <a:latin typeface="Apple SD Gothic Neo" panose="02000300000000000000" pitchFamily="2" charset="-127"/>
                <a:ea typeface="Apple SD Gothic Neo" panose="02000300000000000000" pitchFamily="2" charset="-127"/>
              </a:endParaRPr>
            </a:p>
          </p:txBody>
        </p:sp>
      </p:grpSp>
      <p:sp>
        <p:nvSpPr>
          <p:cNvPr id="23" name="TextBox 22">
            <a:extLst>
              <a:ext uri="{FF2B5EF4-FFF2-40B4-BE49-F238E27FC236}">
                <a16:creationId xmlns:a16="http://schemas.microsoft.com/office/drawing/2014/main" id="{22DA841D-67DA-185F-3592-DEA01FE741D5}"/>
              </a:ext>
            </a:extLst>
          </p:cNvPr>
          <p:cNvSpPr txBox="1"/>
          <p:nvPr/>
        </p:nvSpPr>
        <p:spPr>
          <a:xfrm>
            <a:off x="332785" y="4677658"/>
            <a:ext cx="3521841" cy="579005"/>
          </a:xfrm>
          <a:prstGeom prst="rect">
            <a:avLst/>
          </a:prstGeom>
          <a:noFill/>
        </p:spPr>
        <p:txBody>
          <a:bodyPr wrap="square" rtlCol="0">
            <a:spAutoFit/>
          </a:bodyPr>
          <a:lstStyle/>
          <a:p>
            <a:pPr algn="ctr">
              <a:lnSpc>
                <a:spcPct val="150000"/>
              </a:lnSpc>
            </a:pPr>
            <a:r>
              <a:rPr lang="ko-KR" altLang="en-US" sz="1100" dirty="0">
                <a:effectLst/>
                <a:latin typeface="Apple SD Gothic Neo" panose="02000300000000000000" pitchFamily="2" charset="-127"/>
                <a:ea typeface="Apple SD Gothic Neo" panose="02000300000000000000" pitchFamily="2" charset="-127"/>
              </a:rPr>
              <a:t>건강보험심사평가원</a:t>
            </a:r>
            <a:r>
              <a:rPr lang="ko-KR" altLang="en-US" sz="1100" dirty="0">
                <a:latin typeface="Apple SD Gothic Neo" panose="02000300000000000000" pitchFamily="2" charset="-127"/>
                <a:ea typeface="Apple SD Gothic Neo" panose="02000300000000000000" pitchFamily="2" charset="-127"/>
              </a:rPr>
              <a:t> </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a:t>
            </a:r>
            <a:r>
              <a:rPr lang="ko-KR" altLang="en-US" sz="1100" dirty="0">
                <a:effectLst/>
                <a:latin typeface="Apple SD Gothic Neo" panose="02000300000000000000" pitchFamily="2" charset="-127"/>
                <a:ea typeface="Apple SD Gothic Neo" panose="02000300000000000000" pitchFamily="2" charset="-127"/>
              </a:rPr>
              <a:t>병원정보서비스</a:t>
            </a:r>
            <a:endParaRPr lang="en-US" altLang="ko-KR" sz="1100" dirty="0">
              <a:effectLst/>
              <a:latin typeface="Apple SD Gothic Neo" panose="02000300000000000000" pitchFamily="2" charset="-127"/>
              <a:ea typeface="Apple SD Gothic Neo" panose="02000300000000000000" pitchFamily="2" charset="-127"/>
            </a:endParaRPr>
          </a:p>
          <a:p>
            <a:pPr algn="ctr">
              <a:lnSpc>
                <a:spcPct val="150000"/>
              </a:lnSpc>
            </a:pPr>
            <a:r>
              <a:rPr lang="ko-KR" altLang="en-US" sz="1100" dirty="0">
                <a:latin typeface="Apple SD Gothic Neo" panose="02000300000000000000" pitchFamily="2" charset="-127"/>
                <a:ea typeface="Apple SD Gothic Neo" panose="02000300000000000000" pitchFamily="2" charset="-127"/>
              </a:rPr>
              <a:t>보건복지부 국립정신건강센터 </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정신건강 관련기관 정보</a:t>
            </a:r>
            <a:endParaRPr lang="en-US" altLang="ko-KR" sz="1100" dirty="0">
              <a:effectLst/>
              <a:latin typeface="Apple SD Gothic Neo" panose="02000300000000000000" pitchFamily="2" charset="-127"/>
              <a:ea typeface="Apple SD Gothic Neo" panose="02000300000000000000" pitchFamily="2" charset="-127"/>
            </a:endParaRPr>
          </a:p>
        </p:txBody>
      </p:sp>
      <p:sp>
        <p:nvSpPr>
          <p:cNvPr id="27" name="TextBox 26">
            <a:extLst>
              <a:ext uri="{FF2B5EF4-FFF2-40B4-BE49-F238E27FC236}">
                <a16:creationId xmlns:a16="http://schemas.microsoft.com/office/drawing/2014/main" id="{E8844D30-98AC-6676-1631-23B08FF05CE2}"/>
              </a:ext>
            </a:extLst>
          </p:cNvPr>
          <p:cNvSpPr txBox="1"/>
          <p:nvPr/>
        </p:nvSpPr>
        <p:spPr>
          <a:xfrm>
            <a:off x="332785" y="5950118"/>
            <a:ext cx="3509781" cy="579005"/>
          </a:xfrm>
          <a:prstGeom prst="rect">
            <a:avLst/>
          </a:prstGeom>
          <a:noFill/>
        </p:spPr>
        <p:txBody>
          <a:bodyPr wrap="square" rtlCol="0">
            <a:spAutoFit/>
          </a:bodyPr>
          <a:lstStyle/>
          <a:p>
            <a:pPr algn="ctr">
              <a:lnSpc>
                <a:spcPct val="150000"/>
              </a:lnSpc>
            </a:pPr>
            <a:r>
              <a:rPr lang="ko-KR" altLang="en-US" sz="1100" dirty="0" err="1">
                <a:latin typeface="Apple SD Gothic Neo" panose="02000300000000000000" pitchFamily="2" charset="-127"/>
                <a:ea typeface="Apple SD Gothic Neo" panose="02000300000000000000" pitchFamily="2" charset="-127"/>
              </a:rPr>
              <a:t>한국임상심리학회</a:t>
            </a:r>
            <a:endParaRPr lang="en-US" altLang="ko-KR" sz="1100" dirty="0">
              <a:latin typeface="Apple SD Gothic Neo" panose="02000300000000000000" pitchFamily="2" charset="-127"/>
              <a:ea typeface="Apple SD Gothic Neo" panose="02000300000000000000" pitchFamily="2" charset="-127"/>
            </a:endParaRPr>
          </a:p>
          <a:p>
            <a:pPr algn="ctr">
              <a:lnSpc>
                <a:spcPct val="150000"/>
              </a:lnSpc>
            </a:pPr>
            <a:r>
              <a:rPr lang="ko-KR" altLang="en-US" sz="1100" dirty="0">
                <a:effectLst/>
                <a:latin typeface="Apple SD Gothic Neo" panose="02000300000000000000" pitchFamily="2" charset="-127"/>
                <a:ea typeface="Apple SD Gothic Neo" panose="02000300000000000000" pitchFamily="2" charset="-127"/>
              </a:rPr>
              <a:t>한국상담학회</a:t>
            </a:r>
            <a:endParaRPr lang="en-US" altLang="ko-KR" sz="1100" dirty="0">
              <a:effectLst/>
              <a:latin typeface="Apple SD Gothic Neo" panose="02000300000000000000" pitchFamily="2" charset="-127"/>
              <a:ea typeface="Apple SD Gothic Neo" panose="02000300000000000000" pitchFamily="2" charset="-127"/>
            </a:endParaRPr>
          </a:p>
        </p:txBody>
      </p:sp>
      <p:sp>
        <p:nvSpPr>
          <p:cNvPr id="29" name="TextBox 28">
            <a:extLst>
              <a:ext uri="{FF2B5EF4-FFF2-40B4-BE49-F238E27FC236}">
                <a16:creationId xmlns:a16="http://schemas.microsoft.com/office/drawing/2014/main" id="{61F0EDAE-23E3-F8FC-33AF-1401A7D44415}"/>
              </a:ext>
            </a:extLst>
          </p:cNvPr>
          <p:cNvSpPr txBox="1"/>
          <p:nvPr/>
        </p:nvSpPr>
        <p:spPr>
          <a:xfrm>
            <a:off x="4912035" y="4653556"/>
            <a:ext cx="4515744" cy="1785104"/>
          </a:xfrm>
          <a:prstGeom prst="rect">
            <a:avLst/>
          </a:prstGeom>
          <a:noFill/>
        </p:spPr>
        <p:txBody>
          <a:bodyPr wrap="square" rtlCol="0">
            <a:spAutoFit/>
          </a:bodyPr>
          <a:lstStyle/>
          <a:p>
            <a:r>
              <a:rPr lang="en-US" altLang="ko-KR" sz="1100" b="1" dirty="0">
                <a:solidFill>
                  <a:schemeClr val="accent1"/>
                </a:solidFill>
                <a:latin typeface="Apple SD Gothic Neo" panose="02000300000000000000" pitchFamily="2" charset="-127"/>
                <a:ea typeface="Apple SD Gothic Neo" panose="02000300000000000000" pitchFamily="2" charset="-127"/>
              </a:rPr>
              <a:t>OPEN API, Web</a:t>
            </a:r>
            <a:r>
              <a:rPr lang="ko-KR" altLang="en-US" sz="1100" b="1" dirty="0">
                <a:solidFill>
                  <a:schemeClr val="accent1"/>
                </a:solidFill>
                <a:latin typeface="Apple SD Gothic Neo" panose="02000300000000000000" pitchFamily="2" charset="-127"/>
                <a:ea typeface="Apple SD Gothic Neo" panose="02000300000000000000" pitchFamily="2" charset="-127"/>
              </a:rPr>
              <a:t> </a:t>
            </a:r>
            <a:r>
              <a:rPr lang="en-US" altLang="ko-KR" sz="1100" b="1" dirty="0">
                <a:solidFill>
                  <a:schemeClr val="accent1"/>
                </a:solidFill>
                <a:latin typeface="Apple SD Gothic Neo" panose="02000300000000000000" pitchFamily="2" charset="-127"/>
                <a:ea typeface="Apple SD Gothic Neo" panose="02000300000000000000" pitchFamily="2" charset="-127"/>
              </a:rPr>
              <a:t>Crawling</a:t>
            </a:r>
            <a:r>
              <a:rPr lang="ko-KR" altLang="en-US" sz="1100" b="1" dirty="0">
                <a:solidFill>
                  <a:schemeClr val="accent1"/>
                </a:solidFill>
                <a:latin typeface="Apple SD Gothic Neo" panose="02000300000000000000" pitchFamily="2" charset="-127"/>
                <a:ea typeface="Apple SD Gothic Neo" panose="02000300000000000000" pitchFamily="2" charset="-127"/>
              </a:rPr>
              <a:t>을 활용해 </a:t>
            </a:r>
            <a:r>
              <a:rPr lang="ko-KR" altLang="en-US" sz="1100" dirty="0">
                <a:latin typeface="Apple SD Gothic Neo" panose="02000300000000000000" pitchFamily="2" charset="-127"/>
                <a:ea typeface="Apple SD Gothic Neo" panose="02000300000000000000" pitchFamily="2" charset="-127"/>
              </a:rPr>
              <a:t>크게 </a:t>
            </a:r>
            <a:r>
              <a:rPr lang="en-US" altLang="ko-KR" sz="1100" dirty="0">
                <a:latin typeface="Apple SD Gothic Neo" panose="02000300000000000000" pitchFamily="2" charset="-127"/>
                <a:ea typeface="Apple SD Gothic Neo" panose="02000300000000000000" pitchFamily="2" charset="-127"/>
              </a:rPr>
              <a:t>4</a:t>
            </a:r>
            <a:r>
              <a:rPr lang="ko-KR" altLang="en-US" sz="1100" dirty="0">
                <a:latin typeface="Apple SD Gothic Neo" panose="02000300000000000000" pitchFamily="2" charset="-127"/>
                <a:ea typeface="Apple SD Gothic Neo" panose="02000300000000000000" pitchFamily="2" charset="-127"/>
              </a:rPr>
              <a:t>가지 분류의 데이터를 수집</a:t>
            </a:r>
            <a:endParaRPr lang="en-US" altLang="ko-KR" sz="1100" dirty="0">
              <a:latin typeface="Apple SD Gothic Neo" panose="02000300000000000000" pitchFamily="2" charset="-127"/>
              <a:ea typeface="Apple SD Gothic Neo" panose="02000300000000000000" pitchFamily="2" charset="-127"/>
            </a:endParaRPr>
          </a:p>
          <a:p>
            <a:endParaRPr lang="en-US" altLang="ko-KR" sz="1100" dirty="0">
              <a:latin typeface="Apple SD Gothic Neo" panose="02000300000000000000" pitchFamily="2" charset="-127"/>
              <a:ea typeface="Apple SD Gothic Neo" panose="02000300000000000000" pitchFamily="2" charset="-127"/>
            </a:endParaRPr>
          </a:p>
          <a:p>
            <a:r>
              <a:rPr lang="ko-KR" altLang="en-US" sz="1100" dirty="0" err="1">
                <a:latin typeface="Apple SD Gothic Neo" panose="02000300000000000000" pitchFamily="2" charset="-127"/>
                <a:ea typeface="Apple SD Gothic Neo" panose="02000300000000000000" pitchFamily="2" charset="-127"/>
              </a:rPr>
              <a:t>공공데이터포털의</a:t>
            </a:r>
            <a:r>
              <a:rPr lang="ko-KR" altLang="en-US" sz="1100" dirty="0">
                <a:latin typeface="Apple SD Gothic Neo" panose="02000300000000000000" pitchFamily="2" charset="-127"/>
                <a:ea typeface="Apple SD Gothic Neo" panose="02000300000000000000" pitchFamily="2" charset="-127"/>
              </a:rPr>
              <a:t> </a:t>
            </a:r>
            <a:r>
              <a:rPr lang="en-US" altLang="ko-KR" sz="1100" dirty="0">
                <a:latin typeface="Apple SD Gothic Neo" panose="02000300000000000000" pitchFamily="2" charset="-127"/>
                <a:ea typeface="Apple SD Gothic Neo" panose="02000300000000000000" pitchFamily="2" charset="-127"/>
              </a:rPr>
              <a:t>OPEN API</a:t>
            </a:r>
            <a:r>
              <a:rPr lang="ko-KR" altLang="en-US" sz="1100" dirty="0">
                <a:latin typeface="Apple SD Gothic Neo" panose="02000300000000000000" pitchFamily="2" charset="-127"/>
                <a:ea typeface="Apple SD Gothic Neo" panose="02000300000000000000" pitchFamily="2" charset="-127"/>
              </a:rPr>
              <a:t> 데이터를 활용하여 </a:t>
            </a:r>
            <a:endParaRPr lang="en-US" altLang="ko-KR" sz="1100" dirty="0">
              <a:latin typeface="Apple SD Gothic Neo" panose="02000300000000000000" pitchFamily="2" charset="-127"/>
              <a:ea typeface="Apple SD Gothic Neo" panose="02000300000000000000" pitchFamily="2" charset="-127"/>
            </a:endParaRPr>
          </a:p>
          <a:p>
            <a:r>
              <a:rPr lang="ko-KR" altLang="en-US" sz="1100" dirty="0">
                <a:latin typeface="Apple SD Gothic Neo" panose="02000300000000000000" pitchFamily="2" charset="-127"/>
                <a:ea typeface="Apple SD Gothic Neo" panose="02000300000000000000" pitchFamily="2" charset="-127"/>
              </a:rPr>
              <a:t>진료과목에 </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정신건강의학과</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가 있는 공공</a:t>
            </a:r>
            <a:r>
              <a:rPr lang="en-US" altLang="ko-KR" sz="1100" dirty="0">
                <a:latin typeface="Apple SD Gothic Neo" panose="02000300000000000000" pitchFamily="2" charset="-127"/>
                <a:ea typeface="Apple SD Gothic Neo" panose="02000300000000000000" pitchFamily="2" charset="-127"/>
              </a:rPr>
              <a:t>,</a:t>
            </a:r>
            <a:r>
              <a:rPr lang="ko-KR" altLang="en-US" sz="1100" dirty="0">
                <a:latin typeface="Apple SD Gothic Neo" panose="02000300000000000000" pitchFamily="2" charset="-127"/>
                <a:ea typeface="Apple SD Gothic Neo" panose="02000300000000000000" pitchFamily="2" charset="-127"/>
              </a:rPr>
              <a:t> 민간 병원들의 데이터를 수집</a:t>
            </a:r>
            <a:endParaRPr lang="en-US" altLang="ko-KR" sz="1100" dirty="0">
              <a:latin typeface="Apple SD Gothic Neo" panose="02000300000000000000" pitchFamily="2" charset="-127"/>
              <a:ea typeface="Apple SD Gothic Neo" panose="02000300000000000000" pitchFamily="2" charset="-127"/>
            </a:endParaRPr>
          </a:p>
          <a:p>
            <a:pPr marL="171450" indent="-171450">
              <a:buFont typeface="Wingdings" panose="05000000000000000000" pitchFamily="2" charset="2"/>
              <a:buChar char="Ø"/>
            </a:pPr>
            <a:endParaRPr lang="en-US" altLang="ko-KR" sz="1100" dirty="0">
              <a:latin typeface="Apple SD Gothic Neo" panose="02000300000000000000" pitchFamily="2" charset="-127"/>
              <a:ea typeface="Apple SD Gothic Neo" panose="02000300000000000000" pitchFamily="2" charset="-127"/>
            </a:endParaRPr>
          </a:p>
          <a:p>
            <a:r>
              <a:rPr lang="ko-KR" altLang="en-US" sz="1100" dirty="0">
                <a:latin typeface="Apple SD Gothic Neo" panose="02000300000000000000" pitchFamily="2" charset="-127"/>
                <a:ea typeface="Apple SD Gothic Neo" panose="02000300000000000000" pitchFamily="2" charset="-127"/>
              </a:rPr>
              <a:t>상담 서비스를 제공하기 위한 필수 자격증을 발급하는 기관인 학회 등 </a:t>
            </a:r>
            <a:endParaRPr lang="en-US" altLang="ko-KR" sz="1100" dirty="0">
              <a:latin typeface="Apple SD Gothic Neo" panose="02000300000000000000" pitchFamily="2" charset="-127"/>
              <a:ea typeface="Apple SD Gothic Neo" panose="02000300000000000000" pitchFamily="2" charset="-127"/>
            </a:endParaRPr>
          </a:p>
          <a:p>
            <a:r>
              <a:rPr lang="ko-KR" altLang="en-US" sz="1100" dirty="0">
                <a:latin typeface="Apple SD Gothic Neo" panose="02000300000000000000" pitchFamily="2" charset="-127"/>
                <a:ea typeface="Apple SD Gothic Neo" panose="02000300000000000000" pitchFamily="2" charset="-127"/>
              </a:rPr>
              <a:t>국내 저명한 상담학회에서 제공하는 상담소 정보를 </a:t>
            </a:r>
            <a:r>
              <a:rPr lang="en-US" altLang="ko-KR" sz="1100" dirty="0">
                <a:latin typeface="Apple SD Gothic Neo" panose="02000300000000000000" pitchFamily="2" charset="-127"/>
                <a:ea typeface="Apple SD Gothic Neo" panose="02000300000000000000" pitchFamily="2" charset="-127"/>
              </a:rPr>
              <a:t>Crawling </a:t>
            </a:r>
            <a:r>
              <a:rPr lang="ko-KR" altLang="en-US" sz="1100" dirty="0">
                <a:latin typeface="Apple SD Gothic Neo" panose="02000300000000000000" pitchFamily="2" charset="-127"/>
                <a:ea typeface="Apple SD Gothic Neo" panose="02000300000000000000" pitchFamily="2" charset="-127"/>
              </a:rPr>
              <a:t>하기로 선정</a:t>
            </a:r>
            <a:endParaRPr lang="en-US" altLang="ko-KR" sz="1100" dirty="0">
              <a:latin typeface="Apple SD Gothic Neo" panose="02000300000000000000" pitchFamily="2" charset="-127"/>
              <a:ea typeface="Apple SD Gothic Neo" panose="02000300000000000000" pitchFamily="2" charset="-127"/>
            </a:endParaRPr>
          </a:p>
          <a:p>
            <a:endParaRPr lang="en-US" altLang="ko-KR" sz="1100" dirty="0">
              <a:latin typeface="Apple SD Gothic Neo" panose="02000300000000000000" pitchFamily="2" charset="-127"/>
              <a:ea typeface="Apple SD Gothic Neo" panose="02000300000000000000" pitchFamily="2" charset="-127"/>
            </a:endParaRPr>
          </a:p>
          <a:p>
            <a:r>
              <a:rPr lang="ko-KR" altLang="en-US" sz="1100" dirty="0">
                <a:latin typeface="Apple SD Gothic Neo" panose="02000300000000000000" pitchFamily="2" charset="-127"/>
                <a:ea typeface="Apple SD Gothic Neo" panose="02000300000000000000" pitchFamily="2" charset="-127"/>
              </a:rPr>
              <a:t>각각 별개로 서비스 되던 공공 부분과 민간 부분의 데이터를 통합하여 </a:t>
            </a:r>
            <a:endParaRPr lang="en-US" altLang="ko-KR" sz="1100" dirty="0">
              <a:latin typeface="Apple SD Gothic Neo" panose="02000300000000000000" pitchFamily="2" charset="-127"/>
              <a:ea typeface="Apple SD Gothic Neo" panose="02000300000000000000" pitchFamily="2" charset="-127"/>
            </a:endParaRPr>
          </a:p>
          <a:p>
            <a:r>
              <a:rPr lang="ko-KR" altLang="en-US" sz="1100" dirty="0">
                <a:latin typeface="Apple SD Gothic Neo" panose="02000300000000000000" pitchFamily="2" charset="-127"/>
                <a:ea typeface="Apple SD Gothic Neo" panose="02000300000000000000" pitchFamily="2" charset="-127"/>
              </a:rPr>
              <a:t>더 폭넓은 정신의료서비스 시설 조회 가능</a:t>
            </a:r>
            <a:endParaRPr lang="en-US" altLang="ko-KR" sz="1100" dirty="0">
              <a:latin typeface="Apple SD Gothic Neo" panose="02000300000000000000" pitchFamily="2" charset="-127"/>
              <a:ea typeface="Apple SD Gothic Neo" panose="02000300000000000000" pitchFamily="2" charset="-127"/>
            </a:endParaRPr>
          </a:p>
        </p:txBody>
      </p:sp>
      <p:sp>
        <p:nvSpPr>
          <p:cNvPr id="30" name="오른쪽 화살표[R] 29">
            <a:extLst>
              <a:ext uri="{FF2B5EF4-FFF2-40B4-BE49-F238E27FC236}">
                <a16:creationId xmlns:a16="http://schemas.microsoft.com/office/drawing/2014/main" id="{53A4AB57-9000-7090-1E20-93EB9A0FB5DE}"/>
              </a:ext>
            </a:extLst>
          </p:cNvPr>
          <p:cNvSpPr/>
          <p:nvPr/>
        </p:nvSpPr>
        <p:spPr>
          <a:xfrm>
            <a:off x="4112064" y="5181600"/>
            <a:ext cx="554182" cy="48405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3667726735"/>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743</TotalTime>
  <Words>2749</Words>
  <Application>Microsoft Macintosh PowerPoint</Application>
  <PresentationFormat>A4 용지(210x297mm)</PresentationFormat>
  <Paragraphs>449</Paragraphs>
  <Slides>31</Slides>
  <Notes>3</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31</vt:i4>
      </vt:variant>
    </vt:vector>
  </HeadingPairs>
  <TitlesOfParts>
    <vt:vector size="38" baseType="lpstr">
      <vt:lpstr>맑은 고딕</vt:lpstr>
      <vt:lpstr>Apple SD Gothic Neo</vt:lpstr>
      <vt:lpstr>Arial</vt:lpstr>
      <vt:lpstr>Calibri</vt:lpstr>
      <vt:lpstr>Calibri Light</vt:lpstr>
      <vt:lpstr>Wingdings</vt:lpstr>
      <vt:lpstr>Office 테마</vt:lpstr>
      <vt:lpstr>PowerPoint 프레젠테이션</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문영롱</dc:creator>
  <cp:lastModifiedBy>문영롱</cp:lastModifiedBy>
  <cp:revision>21</cp:revision>
  <dcterms:created xsi:type="dcterms:W3CDTF">2022-07-07T11:02:40Z</dcterms:created>
  <dcterms:modified xsi:type="dcterms:W3CDTF">2022-07-08T06:35:42Z</dcterms:modified>
</cp:coreProperties>
</file>